
<file path=[Content_Types].xml><?xml version="1.0" encoding="utf-8"?>
<Types xmlns="http://schemas.openxmlformats.org/package/2006/content-types">
  <Default Extension="png" ContentType="image/png"/>
  <Default Extension="emf" ContentType="image/x-emf"/>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648" r:id="rId1"/>
  </p:sldMasterIdLst>
  <p:notesMasterIdLst>
    <p:notesMasterId r:id="rId4"/>
  </p:notesMasterIdLst>
  <p:sldIdLst>
    <p:sldId id="256" r:id="rId3"/>
    <p:sldId id="257" r:id="rId5"/>
    <p:sldId id="297" r:id="rId6"/>
    <p:sldId id="298" r:id="rId7"/>
    <p:sldId id="299" r:id="rId8"/>
    <p:sldId id="300" r:id="rId9"/>
    <p:sldId id="301" r:id="rId10"/>
    <p:sldId id="302" r:id="rId11"/>
    <p:sldId id="303" r:id="rId12"/>
    <p:sldId id="304" r:id="rId13"/>
    <p:sldId id="305" r:id="rId14"/>
    <p:sldId id="306" r:id="rId15"/>
    <p:sldId id="307" r:id="rId16"/>
    <p:sldId id="308" r:id="rId17"/>
    <p:sldId id="309" r:id="rId18"/>
    <p:sldId id="310" r:id="rId19"/>
    <p:sldId id="311" r:id="rId20"/>
    <p:sldId id="312" r:id="rId21"/>
    <p:sldId id="318" r:id="rId22"/>
    <p:sldId id="319" r:id="rId23"/>
    <p:sldId id="320" r:id="rId24"/>
    <p:sldId id="321" r:id="rId25"/>
    <p:sldId id="322" r:id="rId26"/>
    <p:sldId id="323" r:id="rId27"/>
    <p:sldId id="324" r:id="rId28"/>
    <p:sldId id="325" r:id="rId29"/>
    <p:sldId id="326" r:id="rId30"/>
    <p:sldId id="327" r:id="rId31"/>
    <p:sldId id="328" r:id="rId32"/>
    <p:sldId id="329" r:id="rId33"/>
    <p:sldId id="330" r:id="rId34"/>
    <p:sldId id="331" r:id="rId35"/>
    <p:sldId id="332" r:id="rId36"/>
    <p:sldId id="333" r:id="rId37"/>
    <p:sldId id="334" r:id="rId38"/>
    <p:sldId id="338" r:id="rId39"/>
    <p:sldId id="317" r:id="rId40"/>
    <p:sldId id="335" r:id="rId41"/>
    <p:sldId id="336" r:id="rId42"/>
    <p:sldId id="337" r:id="rId43"/>
    <p:sldId id="260" r:id="rId44"/>
    <p:sldId id="261" r:id="rId45"/>
    <p:sldId id="262" r:id="rId46"/>
    <p:sldId id="263" r:id="rId47"/>
    <p:sldId id="264" r:id="rId48"/>
    <p:sldId id="265" r:id="rId49"/>
    <p:sldId id="266" r:id="rId50"/>
    <p:sldId id="267" r:id="rId51"/>
    <p:sldId id="268" r:id="rId52"/>
    <p:sldId id="269" r:id="rId53"/>
    <p:sldId id="270" r:id="rId54"/>
    <p:sldId id="271" r:id="rId55"/>
    <p:sldId id="272" r:id="rId56"/>
    <p:sldId id="273" r:id="rId57"/>
    <p:sldId id="274" r:id="rId58"/>
    <p:sldId id="295" r:id="rId59"/>
    <p:sldId id="296" r:id="rId60"/>
    <p:sldId id="360" r:id="rId61"/>
    <p:sldId id="361" r:id="rId62"/>
    <p:sldId id="362" r:id="rId63"/>
    <p:sldId id="363" r:id="rId64"/>
    <p:sldId id="364" r:id="rId65"/>
    <p:sldId id="365" r:id="rId66"/>
    <p:sldId id="366" r:id="rId67"/>
    <p:sldId id="367" r:id="rId68"/>
    <p:sldId id="368" r:id="rId69"/>
    <p:sldId id="369" r:id="rId70"/>
    <p:sldId id="370" r:id="rId71"/>
    <p:sldId id="371" r:id="rId72"/>
    <p:sldId id="372" r:id="rId73"/>
    <p:sldId id="373" r:id="rId74"/>
    <p:sldId id="374" r:id="rId75"/>
    <p:sldId id="375" r:id="rId76"/>
    <p:sldId id="376" r:id="rId77"/>
    <p:sldId id="377" r:id="rId78"/>
    <p:sldId id="378" r:id="rId79"/>
    <p:sldId id="379" r:id="rId80"/>
    <p:sldId id="380" r:id="rId81"/>
    <p:sldId id="381" r:id="rId82"/>
    <p:sldId id="382" r:id="rId83"/>
    <p:sldId id="383" r:id="rId84"/>
    <p:sldId id="384" r:id="rId85"/>
    <p:sldId id="385" r:id="rId86"/>
    <p:sldId id="386" r:id="rId87"/>
    <p:sldId id="387" r:id="rId88"/>
    <p:sldId id="388" r:id="rId89"/>
    <p:sldId id="389" r:id="rId90"/>
    <p:sldId id="390" r:id="rId91"/>
    <p:sldId id="391" r:id="rId92"/>
    <p:sldId id="392" r:id="rId93"/>
    <p:sldId id="393" r:id="rId94"/>
    <p:sldId id="394" r:id="rId95"/>
    <p:sldId id="395" r:id="rId96"/>
    <p:sldId id="396" r:id="rId97"/>
    <p:sldId id="397" r:id="rId98"/>
    <p:sldId id="398" r:id="rId99"/>
    <p:sldId id="399" r:id="rId100"/>
    <p:sldId id="400" r:id="rId101"/>
    <p:sldId id="401" r:id="rId102"/>
    <p:sldId id="402" r:id="rId103"/>
    <p:sldId id="403" r:id="rId104"/>
    <p:sldId id="404" r:id="rId105"/>
    <p:sldId id="405" r:id="rId106"/>
    <p:sldId id="406" r:id="rId107"/>
    <p:sldId id="407" r:id="rId108"/>
    <p:sldId id="408" r:id="rId109"/>
    <p:sldId id="409" r:id="rId110"/>
    <p:sldId id="410" r:id="rId111"/>
    <p:sldId id="411" r:id="rId112"/>
  </p:sldIdLst>
  <p:sldSz cx="9144000" cy="51435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15:guide id="1" orient="horz" pos="1620" userDrawn="1">
          <p15:clr>
            <a:srgbClr val="747775"/>
          </p15:clr>
        </p15:guide>
        <p15:guide id="2" pos="2880" userDrawn="1">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showComments="0">
  <p:normalViewPr>
    <p:restoredLeft sz="15620"/>
    <p:restoredTop sz="94660"/>
  </p:normalViewPr>
  <p:slideViewPr>
    <p:cSldViewPr snapToGrid="0" showGuides="1">
      <p:cViewPr varScale="1">
        <p:scale>
          <a:sx n="100" d="100"/>
          <a:sy n="100" d="100"/>
        </p:scale>
        <p:origin x="0" y="0"/>
      </p:cViewPr>
      <p:guideLst>
        <p:guide orient="horz" pos="1620"/>
        <p:guide pos="2880"/>
      </p:guideLst>
    </p:cSldViewPr>
  </p:slide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6.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6.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5" Type="http://schemas.openxmlformats.org/officeDocument/2006/relationships/tableStyles" Target="tableStyles.xml"/><Relationship Id="rId114" Type="http://schemas.openxmlformats.org/officeDocument/2006/relationships/viewProps" Target="viewProps.xml"/><Relationship Id="rId113" Type="http://schemas.openxmlformats.org/officeDocument/2006/relationships/presProps" Target="presProps.xml"/><Relationship Id="rId112" Type="http://schemas.openxmlformats.org/officeDocument/2006/relationships/slide" Target="slides/slide109.xml"/><Relationship Id="rId111" Type="http://schemas.openxmlformats.org/officeDocument/2006/relationships/slide" Target="slides/slide108.xml"/><Relationship Id="rId110" Type="http://schemas.openxmlformats.org/officeDocument/2006/relationships/slide" Target="slides/slide107.xml"/><Relationship Id="rId11" Type="http://schemas.openxmlformats.org/officeDocument/2006/relationships/slide" Target="slides/slide8.xml"/><Relationship Id="rId109" Type="http://schemas.openxmlformats.org/officeDocument/2006/relationships/slide" Target="slides/slide106.xml"/><Relationship Id="rId108" Type="http://schemas.openxmlformats.org/officeDocument/2006/relationships/slide" Target="slides/slide105.xml"/><Relationship Id="rId107" Type="http://schemas.openxmlformats.org/officeDocument/2006/relationships/slide" Target="slides/slide104.xml"/><Relationship Id="rId106" Type="http://schemas.openxmlformats.org/officeDocument/2006/relationships/slide" Target="slides/slide103.xml"/><Relationship Id="rId105" Type="http://schemas.openxmlformats.org/officeDocument/2006/relationships/slide" Target="slides/slide102.xml"/><Relationship Id="rId104" Type="http://schemas.openxmlformats.org/officeDocument/2006/relationships/slide" Target="slides/slide101.xml"/><Relationship Id="rId103" Type="http://schemas.openxmlformats.org/officeDocument/2006/relationships/slide" Target="slides/slide100.xml"/><Relationship Id="rId102" Type="http://schemas.openxmlformats.org/officeDocument/2006/relationships/slide" Target="slides/slide99.xml"/><Relationship Id="rId101" Type="http://schemas.openxmlformats.org/officeDocument/2006/relationships/slide" Target="slides/slide98.xml"/><Relationship Id="rId100" Type="http://schemas.openxmlformats.org/officeDocument/2006/relationships/slide" Target="slides/slide97.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2" name="Shape 2"/>
        <p:cNvGrpSpPr/>
        <p:nvPr/>
      </p:nvGrpSpPr>
      <p:grpSpPr>
        <a:xfrm>
          <a:off x="0" y="0"/>
          <a:ext cx="0" cy="0"/>
          <a:chOff x="0" y="0"/>
          <a:chExt cx="0" cy="0"/>
        </a:xfrm>
      </p:grpSpPr>
      <p:sp>
        <p:nvSpPr>
          <p:cNvPr id="3" name="Google Shape;3;n"/>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0.xml"/></Relationships>
</file>

<file path=ppt/notesSlides/_rels/notesSlide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1.xml"/></Relationships>
</file>

<file path=ppt/notesSlides/_rels/notesSlide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2.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3.xml"/></Relationships>
</file>

<file path=ppt/notesSlides/_rels/notesSlide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4.xml"/></Relationships>
</file>

<file path=ppt/notesSlides/_rels/notesSlide6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5.xml"/></Relationships>
</file>

<file path=ppt/notesSlides/_rels/notesSlide6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6.xml"/></Relationships>
</file>

<file path=ppt/notesSlides/_rels/notesSlide6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7.xml"/></Relationships>
</file>

<file path=ppt/notesSlides/_rels/notesSlide6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8.xml"/></Relationships>
</file>

<file path=ppt/notesSlides/_rels/notesSlide6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9.xml"/></Relationships>
</file>

<file path=ppt/notesSlides/_rels/notesSlide6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0.xml"/></Relationships>
</file>

<file path=ppt/notesSlides/_rels/notesSlide6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1.xml"/></Relationships>
</file>

<file path=ppt/notesSlides/_rels/notesSlide6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2.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7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3.xml"/></Relationships>
</file>

<file path=ppt/notesSlides/_rels/notesSlide7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4.xml"/></Relationships>
</file>

<file path=ppt/notesSlides/_rels/notesSlide7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5.xml"/></Relationships>
</file>

<file path=ppt/notesSlides/_rels/notesSlide7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6.xml"/></Relationships>
</file>

<file path=ppt/notesSlides/_rels/notesSlide7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7.xml"/></Relationships>
</file>

<file path=ppt/notesSlides/_rels/notesSlide7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8.xml"/></Relationships>
</file>

<file path=ppt/notesSlides/_rels/notesSlide7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9.xml"/></Relationships>
</file>

<file path=ppt/notesSlides/_rels/notesSlide7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0.xml"/></Relationships>
</file>

<file path=ppt/notesSlides/_rels/notesSlide7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1.xml"/></Relationships>
</file>

<file path=ppt/notesSlides/_rels/notesSlide7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2.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8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3.xml"/></Relationships>
</file>

<file path=ppt/notesSlides/_rels/notesSlide8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4.xml"/></Relationships>
</file>

<file path=ppt/notesSlides/_rels/notesSlide8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5.xml"/></Relationships>
</file>

<file path=ppt/notesSlides/_rels/notesSlide8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6.xml"/></Relationships>
</file>

<file path=ppt/notesSlides/_rels/notesSlide8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7.xml"/></Relationships>
</file>

<file path=ppt/notesSlides/_rels/notesSlide8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8.xml"/></Relationships>
</file>

<file path=ppt/notesSlides/_rels/notesSlide8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9.xml"/></Relationships>
</file>

<file path=ppt/notesSlides/_rels/notesSlide8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0.xml"/></Relationships>
</file>

<file path=ppt/notesSlides/_rels/notesSlide8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1.xml"/></Relationships>
</file>

<file path=ppt/notesSlides/_rels/notesSlide8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2.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9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3.xml"/></Relationships>
</file>

<file path=ppt/notesSlides/_rels/notesSlide9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4.xml"/></Relationships>
</file>

<file path=ppt/notesSlides/_rels/notesSlide9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5.xml"/></Relationships>
</file>

<file path=ppt/notesSlides/_rels/notesSlide9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6.xml"/></Relationships>
</file>

<file path=ppt/notesSlides/_rels/notesSlide9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7.xml"/></Relationships>
</file>

<file path=ppt/notesSlides/_rels/notesSlide9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8.xml"/></Relationships>
</file>

<file path=ppt/notesSlides/_rels/notesSlide9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9.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50" name="Shape 50"/>
        <p:cNvGrpSpPr/>
        <p:nvPr/>
      </p:nvGrpSpPr>
      <p:grpSpPr>
        <a:xfrm>
          <a:off x="0" y="0"/>
          <a:ext cx="0" cy="0"/>
          <a:chOff x="0" y="0"/>
          <a:chExt cx="0" cy="0"/>
        </a:xfrm>
      </p:grpSpPr>
      <p:sp>
        <p:nvSpPr>
          <p:cNvPr id="51" name="Google Shape;51;p:notes"/>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209" name="Shape 209"/>
        <p:cNvGrpSpPr/>
        <p:nvPr/>
      </p:nvGrpSpPr>
      <p:grpSpPr>
        <a:xfrm>
          <a:off x="0" y="0"/>
          <a:ext cx="0" cy="0"/>
          <a:chOff x="0" y="0"/>
          <a:chExt cx="0" cy="0"/>
        </a:xfrm>
      </p:grpSpPr>
      <p:sp>
        <p:nvSpPr>
          <p:cNvPr id="210" name="Google Shape;210;g244575e53af_0_21: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1" name="Google Shape;211;g244575e53af_0_21: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10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215" name="Shape 215"/>
        <p:cNvGrpSpPr/>
        <p:nvPr/>
      </p:nvGrpSpPr>
      <p:grpSpPr>
        <a:xfrm>
          <a:off x="0" y="0"/>
          <a:ext cx="0" cy="0"/>
          <a:chOff x="0" y="0"/>
          <a:chExt cx="0" cy="0"/>
        </a:xfrm>
      </p:grpSpPr>
      <p:sp>
        <p:nvSpPr>
          <p:cNvPr id="216" name="Google Shape;216;g244575e53af_0_26: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7" name="Google Shape;217;g244575e53af_0_26: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10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PhAnim="0" showMasterSp="0">
  <p:cSld>
    <p:spTree>
      <p:nvGrpSpPr>
        <p:cNvPr id="221" name="Shape 221"/>
        <p:cNvGrpSpPr/>
        <p:nvPr/>
      </p:nvGrpSpPr>
      <p:grpSpPr>
        <a:xfrm>
          <a:off x="0" y="0"/>
          <a:ext cx="0" cy="0"/>
          <a:chOff x="0" y="0"/>
          <a:chExt cx="0" cy="0"/>
        </a:xfrm>
      </p:grpSpPr>
      <p:sp>
        <p:nvSpPr>
          <p:cNvPr id="222" name="Google Shape;222;g244575e53af_0_31: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3" name="Google Shape;223;g244575e53af_0_31: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10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PhAnim="0" showMasterSp="0">
  <p:cSld>
    <p:spTree>
      <p:nvGrpSpPr>
        <p:cNvPr id="229" name="Shape 229"/>
        <p:cNvGrpSpPr/>
        <p:nvPr/>
      </p:nvGrpSpPr>
      <p:grpSpPr>
        <a:xfrm>
          <a:off x="0" y="0"/>
          <a:ext cx="0" cy="0"/>
          <a:chOff x="0" y="0"/>
          <a:chExt cx="0" cy="0"/>
        </a:xfrm>
      </p:grpSpPr>
      <p:sp>
        <p:nvSpPr>
          <p:cNvPr id="230" name="Google Shape;230;g244575e53af_0_38: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1" name="Google Shape;231;g244575e53af_0_38: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10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PhAnim="0" showMasterSp="0">
  <p:cSld>
    <p:spTree>
      <p:nvGrpSpPr>
        <p:cNvPr id="235" name="Shape 235"/>
        <p:cNvGrpSpPr/>
        <p:nvPr/>
      </p:nvGrpSpPr>
      <p:grpSpPr>
        <a:xfrm>
          <a:off x="0" y="0"/>
          <a:ext cx="0" cy="0"/>
          <a:chOff x="0" y="0"/>
          <a:chExt cx="0" cy="0"/>
        </a:xfrm>
      </p:grpSpPr>
      <p:sp>
        <p:nvSpPr>
          <p:cNvPr id="236" name="Google Shape;236;g244575e53af_0_43: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7" name="Google Shape;237;g244575e53af_0_43: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10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PhAnim="0" showMasterSp="0">
  <p:cSld>
    <p:spTree>
      <p:nvGrpSpPr>
        <p:cNvPr id="241" name="Shape 241"/>
        <p:cNvGrpSpPr/>
        <p:nvPr/>
      </p:nvGrpSpPr>
      <p:grpSpPr>
        <a:xfrm>
          <a:off x="0" y="0"/>
          <a:ext cx="0" cy="0"/>
          <a:chOff x="0" y="0"/>
          <a:chExt cx="0" cy="0"/>
        </a:xfrm>
      </p:grpSpPr>
      <p:sp>
        <p:nvSpPr>
          <p:cNvPr id="242" name="Google Shape;242;g244575e53af_0_91: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3" name="Google Shape;243;g244575e53af_0_91: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10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PhAnim="0" showMasterSp="0">
  <p:cSld>
    <p:spTree>
      <p:nvGrpSpPr>
        <p:cNvPr id="247" name="Shape 247"/>
        <p:cNvGrpSpPr/>
        <p:nvPr/>
      </p:nvGrpSpPr>
      <p:grpSpPr>
        <a:xfrm>
          <a:off x="0" y="0"/>
          <a:ext cx="0" cy="0"/>
          <a:chOff x="0" y="0"/>
          <a:chExt cx="0" cy="0"/>
        </a:xfrm>
      </p:grpSpPr>
      <p:sp>
        <p:nvSpPr>
          <p:cNvPr id="248" name="Google Shape;248;g244575e53af_0_102: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9" name="Google Shape;249;g244575e53af_0_102: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10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PhAnim="0" showMasterSp="0">
  <p:cSld>
    <p:spTree>
      <p:nvGrpSpPr>
        <p:cNvPr id="253" name="Shape 253"/>
        <p:cNvGrpSpPr/>
        <p:nvPr/>
      </p:nvGrpSpPr>
      <p:grpSpPr>
        <a:xfrm>
          <a:off x="0" y="0"/>
          <a:ext cx="0" cy="0"/>
          <a:chOff x="0" y="0"/>
          <a:chExt cx="0" cy="0"/>
        </a:xfrm>
      </p:grpSpPr>
      <p:sp>
        <p:nvSpPr>
          <p:cNvPr id="254" name="Google Shape;254;g244575e53af_0_107: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5" name="Google Shape;255;g244575e53af_0_107: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10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PhAnim="0" showMasterSp="0">
  <p:cSld>
    <p:spTree>
      <p:nvGrpSpPr>
        <p:cNvPr id="259" name="Shape 259"/>
        <p:cNvGrpSpPr/>
        <p:nvPr/>
      </p:nvGrpSpPr>
      <p:grpSpPr>
        <a:xfrm>
          <a:off x="0" y="0"/>
          <a:ext cx="0" cy="0"/>
          <a:chOff x="0" y="0"/>
          <a:chExt cx="0" cy="0"/>
        </a:xfrm>
      </p:grpSpPr>
      <p:sp>
        <p:nvSpPr>
          <p:cNvPr id="260" name="Google Shape;260;g244575e53af_0_112: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244575e53af_0_11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PhAnim="0" showMasterSp="0">
  <p:cSld>
    <p:spTree>
      <p:nvGrpSpPr>
        <p:cNvPr id="267" name="Shape 267"/>
        <p:cNvGrpSpPr/>
        <p:nvPr/>
      </p:nvGrpSpPr>
      <p:grpSpPr>
        <a:xfrm>
          <a:off x="0" y="0"/>
          <a:ext cx="0" cy="0"/>
          <a:chOff x="0" y="0"/>
          <a:chExt cx="0" cy="0"/>
        </a:xfrm>
      </p:grpSpPr>
      <p:sp>
        <p:nvSpPr>
          <p:cNvPr id="268" name="Google Shape;268;g244575e53af_0_119: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244575e53af_0_119: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56" name="Shape 56"/>
        <p:cNvGrpSpPr/>
        <p:nvPr/>
      </p:nvGrpSpPr>
      <p:grpSpPr>
        <a:xfrm>
          <a:off x="0" y="0"/>
          <a:ext cx="0" cy="0"/>
          <a:chOff x="0" y="0"/>
          <a:chExt cx="0" cy="0"/>
        </a:xfrm>
      </p:grpSpPr>
      <p:sp>
        <p:nvSpPr>
          <p:cNvPr id="57" name="Google Shape;57;g222baa362f0_0_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222baa362f0_0_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PhAnim="0" showMasterSp="0">
  <p:cSld>
    <p:spTree>
      <p:nvGrpSpPr>
        <p:cNvPr id="273" name="Shape 273"/>
        <p:cNvGrpSpPr/>
        <p:nvPr/>
      </p:nvGrpSpPr>
      <p:grpSpPr>
        <a:xfrm>
          <a:off x="0" y="0"/>
          <a:ext cx="0" cy="0"/>
          <a:chOff x="0" y="0"/>
          <a:chExt cx="0" cy="0"/>
        </a:xfrm>
      </p:grpSpPr>
      <p:sp>
        <p:nvSpPr>
          <p:cNvPr id="274" name="Google Shape;274;g244575e53af_0_124: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g244575e53af_0_124: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PhAnim="0" showMasterSp="0">
  <p:cSld>
    <p:spTree>
      <p:nvGrpSpPr>
        <p:cNvPr id="280" name="Shape 280"/>
        <p:cNvGrpSpPr/>
        <p:nvPr/>
      </p:nvGrpSpPr>
      <p:grpSpPr>
        <a:xfrm>
          <a:off x="0" y="0"/>
          <a:ext cx="0" cy="0"/>
          <a:chOff x="0" y="0"/>
          <a:chExt cx="0" cy="0"/>
        </a:xfrm>
      </p:grpSpPr>
      <p:sp>
        <p:nvSpPr>
          <p:cNvPr id="281" name="Google Shape;281;g244575e53af_0_13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244575e53af_0_13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PhAnim="0" showMasterSp="0">
  <p:cSld>
    <p:spTree>
      <p:nvGrpSpPr>
        <p:cNvPr id="287" name="Shape 287"/>
        <p:cNvGrpSpPr/>
        <p:nvPr/>
      </p:nvGrpSpPr>
      <p:grpSpPr>
        <a:xfrm>
          <a:off x="0" y="0"/>
          <a:ext cx="0" cy="0"/>
          <a:chOff x="0" y="0"/>
          <a:chExt cx="0" cy="0"/>
        </a:xfrm>
      </p:grpSpPr>
      <p:sp>
        <p:nvSpPr>
          <p:cNvPr id="288" name="Google Shape;288;g244575e53af_0_136: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9" name="Google Shape;289;g244575e53af_0_136: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PhAnim="0" showMasterSp="0">
  <p:cSld>
    <p:spTree>
      <p:nvGrpSpPr>
        <p:cNvPr id="68" name="Shape 68"/>
        <p:cNvGrpSpPr/>
        <p:nvPr/>
      </p:nvGrpSpPr>
      <p:grpSpPr>
        <a:xfrm>
          <a:off x="0" y="0"/>
          <a:ext cx="0" cy="0"/>
          <a:chOff x="0" y="0"/>
          <a:chExt cx="0" cy="0"/>
        </a:xfrm>
      </p:grpSpPr>
      <p:sp>
        <p:nvSpPr>
          <p:cNvPr id="69" name="Google Shape;69;g2442b329077_1_15: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2442b329077_1_1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93"/>
        <p:cNvGrpSpPr/>
        <p:nvPr/>
      </p:nvGrpSpPr>
      <p:grpSpPr>
        <a:xfrm>
          <a:off x="0" y="0"/>
          <a:ext cx="0" cy="0"/>
          <a:chOff x="0" y="0"/>
          <a:chExt cx="0" cy="0"/>
        </a:xfrm>
      </p:grpSpPr>
      <p:sp>
        <p:nvSpPr>
          <p:cNvPr id="294" name="Google Shape;294;g136df06fb03_0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5" name="Google Shape;295;g136df06fb03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64" name="Shape 164"/>
        <p:cNvGrpSpPr/>
        <p:nvPr/>
      </p:nvGrpSpPr>
      <p:grpSpPr>
        <a:xfrm>
          <a:off x="0" y="0"/>
          <a:ext cx="0" cy="0"/>
          <a:chOff x="0" y="0"/>
          <a:chExt cx="0" cy="0"/>
        </a:xfrm>
      </p:grpSpPr>
      <p:sp>
        <p:nvSpPr>
          <p:cNvPr id="165" name="Google Shape;165;g244575e53af_0_205: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244575e53af_0_20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70" name="Shape 170"/>
        <p:cNvGrpSpPr/>
        <p:nvPr/>
      </p:nvGrpSpPr>
      <p:grpSpPr>
        <a:xfrm>
          <a:off x="0" y="0"/>
          <a:ext cx="0" cy="0"/>
          <a:chOff x="0" y="0"/>
          <a:chExt cx="0" cy="0"/>
        </a:xfrm>
      </p:grpSpPr>
      <p:sp>
        <p:nvSpPr>
          <p:cNvPr id="171" name="Google Shape;171;g244575e53af_0_21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244575e53af_0_21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77" name="Shape 177"/>
        <p:cNvGrpSpPr/>
        <p:nvPr/>
      </p:nvGrpSpPr>
      <p:grpSpPr>
        <a:xfrm>
          <a:off x="0" y="0"/>
          <a:ext cx="0" cy="0"/>
          <a:chOff x="0" y="0"/>
          <a:chExt cx="0" cy="0"/>
        </a:xfrm>
      </p:grpSpPr>
      <p:sp>
        <p:nvSpPr>
          <p:cNvPr id="178" name="Google Shape;178;g244575e53af_0_216: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244575e53af_0_216: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PhAnim="0" showMasterSp="0">
  <p:cSld>
    <p:spTree>
      <p:nvGrpSpPr>
        <p:cNvPr id="74" name="Shape 74"/>
        <p:cNvGrpSpPr/>
        <p:nvPr/>
      </p:nvGrpSpPr>
      <p:grpSpPr>
        <a:xfrm>
          <a:off x="0" y="0"/>
          <a:ext cx="0" cy="0"/>
          <a:chOff x="0" y="0"/>
          <a:chExt cx="0" cy="0"/>
        </a:xfrm>
      </p:grpSpPr>
      <p:sp>
        <p:nvSpPr>
          <p:cNvPr id="75" name="Google Shape;75;g2442b329077_1_2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2442b329077_1_2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PhAnim="0" showMasterSp="0">
  <p:cSld>
    <p:spTree>
      <p:nvGrpSpPr>
        <p:cNvPr id="80" name="Shape 80"/>
        <p:cNvGrpSpPr/>
        <p:nvPr/>
      </p:nvGrpSpPr>
      <p:grpSpPr>
        <a:xfrm>
          <a:off x="0" y="0"/>
          <a:ext cx="0" cy="0"/>
          <a:chOff x="0" y="0"/>
          <a:chExt cx="0" cy="0"/>
        </a:xfrm>
      </p:grpSpPr>
      <p:sp>
        <p:nvSpPr>
          <p:cNvPr id="81" name="Google Shape;81;g222dba0f3bc_0_107: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222dba0f3bc_0_10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1"/>
          </p:nvPr>
        </p:nvSpPr>
        <p:spPr/>
        <p:txBody>
          <a:bodyPr/>
          <a:lstStyle/>
          <a:p>
            <a:r>
              <a:rPr lang="en-US" dirty="0">
                <a:solidFill>
                  <a:schemeClr val="tx1"/>
                </a:solidFill>
                <a:sym typeface="+mn-ea"/>
              </a:rPr>
              <a:t>AI- artificial Intelligence is a huge set of tools for making computers</a:t>
            </a:r>
            <a:r>
              <a:rPr lang="en-IN" altLang="en-US" dirty="0">
                <a:solidFill>
                  <a:schemeClr val="tx1"/>
                </a:solidFill>
                <a:sym typeface="+mn-ea"/>
              </a:rPr>
              <a:t> </a:t>
            </a:r>
            <a:r>
              <a:rPr lang="en-US" dirty="0">
                <a:solidFill>
                  <a:schemeClr val="tx1"/>
                </a:solidFill>
                <a:sym typeface="+mn-ea"/>
              </a:rPr>
              <a:t>behave intelligently</a:t>
            </a:r>
            <a:endParaRPr lang="en-US" dirty="0">
              <a:solidFill>
                <a:schemeClr val="tx1"/>
              </a:solidFill>
            </a:endParaRPr>
          </a:p>
          <a:p>
            <a:r>
              <a:rPr lang="en-US" dirty="0">
                <a:solidFill>
                  <a:schemeClr val="tx1"/>
                </a:solidFill>
                <a:sym typeface="+mn-ea"/>
              </a:rPr>
              <a:t>ML- Machine Learning is the most prevalent subset of AI followed by                                                  Robotics</a:t>
            </a:r>
            <a:endParaRPr lang="en-US" dirty="0">
              <a:solidFill>
                <a:schemeClr val="tx1"/>
              </a:solidFill>
            </a:endParaRPr>
          </a:p>
          <a:p>
            <a:r>
              <a:rPr lang="en-US" dirty="0">
                <a:solidFill>
                  <a:schemeClr val="tx1"/>
                </a:solidFill>
                <a:sym typeface="+mn-ea"/>
              </a:rPr>
              <a:t>DS- Data Science deals with discovery and creating insights from data. ML is often an important data science tool.</a:t>
            </a:r>
            <a:endParaRPr lang="en-US" dirty="0">
              <a:solidFill>
                <a:schemeClr val="tx1"/>
              </a:solidFill>
            </a:endParaRPr>
          </a:p>
          <a:p>
            <a:r>
              <a:rPr lang="en-US" dirty="0">
                <a:solidFill>
                  <a:schemeClr val="tx1"/>
                </a:solidFill>
                <a:sym typeface="+mn-ea"/>
              </a:rPr>
              <a:t>DL- Deep Learning ,aka neural networks is a special area of ML and is best when inputs are images or text</a:t>
            </a:r>
            <a:endParaRPr lang="en-US" dirty="0">
              <a:solidFill>
                <a:schemeClr val="tx1"/>
              </a:solidFill>
            </a:endParaRPr>
          </a:p>
          <a:p>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PhAnim="0" showMasterSp="0">
  <p:cSld>
    <p:spTree>
      <p:nvGrpSpPr>
        <p:cNvPr id="86" name="Shape 86"/>
        <p:cNvGrpSpPr/>
        <p:nvPr/>
      </p:nvGrpSpPr>
      <p:grpSpPr>
        <a:xfrm>
          <a:off x="0" y="0"/>
          <a:ext cx="0" cy="0"/>
          <a:chOff x="0" y="0"/>
          <a:chExt cx="0" cy="0"/>
        </a:xfrm>
      </p:grpSpPr>
      <p:sp>
        <p:nvSpPr>
          <p:cNvPr id="87" name="Google Shape;87;g222dba0f3bc_0_119: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222dba0f3bc_0_119: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PhAnim="0" showMasterSp="0">
  <p:cSld>
    <p:spTree>
      <p:nvGrpSpPr>
        <p:cNvPr id="92" name="Shape 92"/>
        <p:cNvGrpSpPr/>
        <p:nvPr/>
      </p:nvGrpSpPr>
      <p:grpSpPr>
        <a:xfrm>
          <a:off x="0" y="0"/>
          <a:ext cx="0" cy="0"/>
          <a:chOff x="0" y="0"/>
          <a:chExt cx="0" cy="0"/>
        </a:xfrm>
      </p:grpSpPr>
      <p:sp>
        <p:nvSpPr>
          <p:cNvPr id="93" name="Google Shape;93;g222dba0f3bc_0_132: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222dba0f3bc_0_13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PhAnim="0" showMasterSp="0">
  <p:cSld>
    <p:spTree>
      <p:nvGrpSpPr>
        <p:cNvPr id="98" name="Shape 98"/>
        <p:cNvGrpSpPr/>
        <p:nvPr/>
      </p:nvGrpSpPr>
      <p:grpSpPr>
        <a:xfrm>
          <a:off x="0" y="0"/>
          <a:ext cx="0" cy="0"/>
          <a:chOff x="0" y="0"/>
          <a:chExt cx="0" cy="0"/>
        </a:xfrm>
      </p:grpSpPr>
      <p:sp>
        <p:nvSpPr>
          <p:cNvPr id="99" name="Google Shape;99;g222dba0f3bc_0_14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222dba0f3bc_0_14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04" name="Shape 104"/>
        <p:cNvGrpSpPr/>
        <p:nvPr/>
      </p:nvGrpSpPr>
      <p:grpSpPr>
        <a:xfrm>
          <a:off x="0" y="0"/>
          <a:ext cx="0" cy="0"/>
          <a:chOff x="0" y="0"/>
          <a:chExt cx="0" cy="0"/>
        </a:xfrm>
      </p:grpSpPr>
      <p:sp>
        <p:nvSpPr>
          <p:cNvPr id="105" name="Google Shape;105;g222dba0f3bc_0_148: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g222dba0f3bc_0_148: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10" name="Shape 110"/>
        <p:cNvGrpSpPr/>
        <p:nvPr/>
      </p:nvGrpSpPr>
      <p:grpSpPr>
        <a:xfrm>
          <a:off x="0" y="0"/>
          <a:ext cx="0" cy="0"/>
          <a:chOff x="0" y="0"/>
          <a:chExt cx="0" cy="0"/>
        </a:xfrm>
      </p:grpSpPr>
      <p:sp>
        <p:nvSpPr>
          <p:cNvPr id="111" name="Google Shape;111;g222baa362f0_0_5: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222baa362f0_0_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16" name="Shape 116"/>
        <p:cNvGrpSpPr/>
        <p:nvPr/>
      </p:nvGrpSpPr>
      <p:grpSpPr>
        <a:xfrm>
          <a:off x="0" y="0"/>
          <a:ext cx="0" cy="0"/>
          <a:chOff x="0" y="0"/>
          <a:chExt cx="0" cy="0"/>
        </a:xfrm>
      </p:grpSpPr>
      <p:sp>
        <p:nvSpPr>
          <p:cNvPr id="117" name="Google Shape;117;g222baa362f0_0_1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222baa362f0_0_1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22" name="Shape 122"/>
        <p:cNvGrpSpPr/>
        <p:nvPr/>
      </p:nvGrpSpPr>
      <p:grpSpPr>
        <a:xfrm>
          <a:off x="0" y="0"/>
          <a:ext cx="0" cy="0"/>
          <a:chOff x="0" y="0"/>
          <a:chExt cx="0" cy="0"/>
        </a:xfrm>
      </p:grpSpPr>
      <p:sp>
        <p:nvSpPr>
          <p:cNvPr id="123" name="Google Shape;123;g222baa362f0_0_15: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222baa362f0_0_1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28" name="Shape 128"/>
        <p:cNvGrpSpPr/>
        <p:nvPr/>
      </p:nvGrpSpPr>
      <p:grpSpPr>
        <a:xfrm>
          <a:off x="0" y="0"/>
          <a:ext cx="0" cy="0"/>
          <a:chOff x="0" y="0"/>
          <a:chExt cx="0" cy="0"/>
        </a:xfrm>
      </p:grpSpPr>
      <p:sp>
        <p:nvSpPr>
          <p:cNvPr id="129" name="Google Shape;129;g222baa362f0_0_2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222baa362f0_0_2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34" name="Shape 134"/>
        <p:cNvGrpSpPr/>
        <p:nvPr/>
      </p:nvGrpSpPr>
      <p:grpSpPr>
        <a:xfrm>
          <a:off x="0" y="0"/>
          <a:ext cx="0" cy="0"/>
          <a:chOff x="0" y="0"/>
          <a:chExt cx="0" cy="0"/>
        </a:xfrm>
      </p:grpSpPr>
      <p:sp>
        <p:nvSpPr>
          <p:cNvPr id="135" name="Google Shape;135;g222baa362f0_0_36: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222baa362f0_0_36: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40" name="Shape 140"/>
        <p:cNvGrpSpPr/>
        <p:nvPr/>
      </p:nvGrpSpPr>
      <p:grpSpPr>
        <a:xfrm>
          <a:off x="0" y="0"/>
          <a:ext cx="0" cy="0"/>
          <a:chOff x="0" y="0"/>
          <a:chExt cx="0" cy="0"/>
        </a:xfrm>
      </p:grpSpPr>
      <p:sp>
        <p:nvSpPr>
          <p:cNvPr id="141" name="Google Shape;141;g2442b329077_1_32: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2442b329077_1_3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1"/>
          </p:nvPr>
        </p:nvSpPr>
        <p:spPr/>
        <p:txBody>
          <a:bodyPr/>
          <a:lstStyle/>
          <a:p>
            <a:r>
              <a:rPr lang="en-IN" altLang="en-US">
                <a:sym typeface="+mn-ea"/>
              </a:rPr>
              <a:t>Regression- when goal is to predict a numerical variable like House Price </a:t>
            </a:r>
            <a:endParaRPr lang="en-IN" altLang="en-US"/>
          </a:p>
          <a:p>
            <a:r>
              <a:rPr lang="en-IN" altLang="en-US">
                <a:sym typeface="+mn-ea"/>
              </a:rPr>
              <a:t>Classification- when goal is to predict a class like Fraud/Not Fraud</a:t>
            </a:r>
            <a:endParaRPr lang="en-IN" altLang="en-US"/>
          </a:p>
          <a:p>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46" name="Shape 146"/>
        <p:cNvGrpSpPr/>
        <p:nvPr/>
      </p:nvGrpSpPr>
      <p:grpSpPr>
        <a:xfrm>
          <a:off x="0" y="0"/>
          <a:ext cx="0" cy="0"/>
          <a:chOff x="0" y="0"/>
          <a:chExt cx="0" cy="0"/>
        </a:xfrm>
      </p:grpSpPr>
      <p:sp>
        <p:nvSpPr>
          <p:cNvPr id="147" name="Google Shape;147;g2442b329077_1_25: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2442b329077_1_2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52" name="Shape 152"/>
        <p:cNvGrpSpPr/>
        <p:nvPr/>
      </p:nvGrpSpPr>
      <p:grpSpPr>
        <a:xfrm>
          <a:off x="0" y="0"/>
          <a:ext cx="0" cy="0"/>
          <a:chOff x="0" y="0"/>
          <a:chExt cx="0" cy="0"/>
        </a:xfrm>
      </p:grpSpPr>
      <p:sp>
        <p:nvSpPr>
          <p:cNvPr id="153" name="Google Shape;153;g222dba0f3bc_0_168: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222dba0f3bc_0_168: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58" name="Shape 158"/>
        <p:cNvGrpSpPr/>
        <p:nvPr/>
      </p:nvGrpSpPr>
      <p:grpSpPr>
        <a:xfrm>
          <a:off x="0" y="0"/>
          <a:ext cx="0" cy="0"/>
          <a:chOff x="0" y="0"/>
          <a:chExt cx="0" cy="0"/>
        </a:xfrm>
      </p:grpSpPr>
      <p:sp>
        <p:nvSpPr>
          <p:cNvPr id="159" name="Google Shape;159;g222baa362f0_0_42: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222baa362f0_0_4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PhAnim="0" showMasterSp="0">
  <p:cSld>
    <p:spTree>
      <p:nvGrpSpPr>
        <p:cNvPr id="294" name="Shape 294"/>
        <p:cNvGrpSpPr/>
        <p:nvPr/>
      </p:nvGrpSpPr>
      <p:grpSpPr>
        <a:xfrm>
          <a:off x="0" y="0"/>
          <a:ext cx="0" cy="0"/>
          <a:chOff x="0" y="0"/>
          <a:chExt cx="0" cy="0"/>
        </a:xfrm>
      </p:grpSpPr>
      <p:sp>
        <p:nvSpPr>
          <p:cNvPr id="295" name="Google Shape;295;g244575e53af_0_142: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6" name="Google Shape;296;g244575e53af_0_142: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10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PhAnim="0" showMasterSp="0">
  <p:cSld>
    <p:spTree>
      <p:nvGrpSpPr>
        <p:cNvPr id="300" name="Shape 300"/>
        <p:cNvGrpSpPr/>
        <p:nvPr/>
      </p:nvGrpSpPr>
      <p:grpSpPr>
        <a:xfrm>
          <a:off x="0" y="0"/>
          <a:ext cx="0" cy="0"/>
          <a:chOff x="0" y="0"/>
          <a:chExt cx="0" cy="0"/>
        </a:xfrm>
      </p:grpSpPr>
      <p:sp>
        <p:nvSpPr>
          <p:cNvPr id="301" name="Google Shape;301;g244575e53af_0_147: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2" name="Google Shape;302;g244575e53af_0_147: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10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35" name="Shape 135"/>
        <p:cNvGrpSpPr/>
        <p:nvPr/>
      </p:nvGrpSpPr>
      <p:grpSpPr>
        <a:xfrm>
          <a:off x="0" y="0"/>
          <a:ext cx="0" cy="0"/>
          <a:chOff x="0" y="0"/>
          <a:chExt cx="0" cy="0"/>
        </a:xfrm>
      </p:grpSpPr>
      <p:sp>
        <p:nvSpPr>
          <p:cNvPr id="136" name="Google Shape;136;p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137" name="Google Shape;137;p1:notes"/>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41" name="Shape 141"/>
        <p:cNvGrpSpPr/>
        <p:nvPr/>
      </p:nvGrpSpPr>
      <p:grpSpPr>
        <a:xfrm>
          <a:off x="0" y="0"/>
          <a:ext cx="0" cy="0"/>
          <a:chOff x="0" y="0"/>
          <a:chExt cx="0" cy="0"/>
        </a:xfrm>
      </p:grpSpPr>
      <p:sp>
        <p:nvSpPr>
          <p:cNvPr id="142" name="Google Shape;142;g25d18ccf27e_0_0: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3" name="Google Shape;143;g25d18ccf27e_0_0: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48" name="Shape 148"/>
        <p:cNvGrpSpPr/>
        <p:nvPr/>
      </p:nvGrpSpPr>
      <p:grpSpPr>
        <a:xfrm>
          <a:off x="0" y="0"/>
          <a:ext cx="0" cy="0"/>
          <a:chOff x="0" y="0"/>
          <a:chExt cx="0" cy="0"/>
        </a:xfrm>
      </p:grpSpPr>
      <p:sp>
        <p:nvSpPr>
          <p:cNvPr id="149" name="Google Shape;149;g25d18ccf27e_0_71:notes"/>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25d18ccf27e_0_7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54" name="Shape 154"/>
        <p:cNvGrpSpPr/>
        <p:nvPr/>
      </p:nvGrpSpPr>
      <p:grpSpPr>
        <a:xfrm>
          <a:off x="0" y="0"/>
          <a:ext cx="0" cy="0"/>
          <a:chOff x="0" y="0"/>
          <a:chExt cx="0" cy="0"/>
        </a:xfrm>
      </p:grpSpPr>
      <p:sp>
        <p:nvSpPr>
          <p:cNvPr id="155" name="Google Shape;155;p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156" name="Google Shape;156;p2:notes"/>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60" name="Shape 160"/>
        <p:cNvGrpSpPr/>
        <p:nvPr/>
      </p:nvGrpSpPr>
      <p:grpSpPr>
        <a:xfrm>
          <a:off x="0" y="0"/>
          <a:ext cx="0" cy="0"/>
          <a:chOff x="0" y="0"/>
          <a:chExt cx="0" cy="0"/>
        </a:xfrm>
      </p:grpSpPr>
      <p:sp>
        <p:nvSpPr>
          <p:cNvPr id="161" name="Google Shape;161;p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162" name="Google Shape;162;p3:notes"/>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1"/>
          </p:nvPr>
        </p:nvSpPr>
        <p:spPr/>
        <p:txBody>
          <a:bodyPr/>
          <a:lstStyle/>
          <a:p>
            <a:endParaRPr 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67" name="Shape 167"/>
        <p:cNvGrpSpPr/>
        <p:nvPr/>
      </p:nvGrpSpPr>
      <p:grpSpPr>
        <a:xfrm>
          <a:off x="0" y="0"/>
          <a:ext cx="0" cy="0"/>
          <a:chOff x="0" y="0"/>
          <a:chExt cx="0" cy="0"/>
        </a:xfrm>
      </p:grpSpPr>
      <p:sp>
        <p:nvSpPr>
          <p:cNvPr id="168" name="Google Shape;168;p4: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169" name="Google Shape;169;p4:notes"/>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74" name="Shape 174"/>
        <p:cNvGrpSpPr/>
        <p:nvPr/>
      </p:nvGrpSpPr>
      <p:grpSpPr>
        <a:xfrm>
          <a:off x="0" y="0"/>
          <a:ext cx="0" cy="0"/>
          <a:chOff x="0" y="0"/>
          <a:chExt cx="0" cy="0"/>
        </a:xfrm>
      </p:grpSpPr>
      <p:sp>
        <p:nvSpPr>
          <p:cNvPr id="175" name="Google Shape;175;p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176" name="Google Shape;176;p5:notes"/>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82" name="Shape 182"/>
        <p:cNvGrpSpPr/>
        <p:nvPr/>
      </p:nvGrpSpPr>
      <p:grpSpPr>
        <a:xfrm>
          <a:off x="0" y="0"/>
          <a:ext cx="0" cy="0"/>
          <a:chOff x="0" y="0"/>
          <a:chExt cx="0" cy="0"/>
        </a:xfrm>
      </p:grpSpPr>
      <p:sp>
        <p:nvSpPr>
          <p:cNvPr id="183" name="Google Shape;183;p6: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184" name="Google Shape;184;p6:notes"/>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89" name="Shape 189"/>
        <p:cNvGrpSpPr/>
        <p:nvPr/>
      </p:nvGrpSpPr>
      <p:grpSpPr>
        <a:xfrm>
          <a:off x="0" y="0"/>
          <a:ext cx="0" cy="0"/>
          <a:chOff x="0" y="0"/>
          <a:chExt cx="0" cy="0"/>
        </a:xfrm>
      </p:grpSpPr>
      <p:sp>
        <p:nvSpPr>
          <p:cNvPr id="190" name="Google Shape;190;p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191" name="Google Shape;191;p7:notes"/>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96" name="Shape 196"/>
        <p:cNvGrpSpPr/>
        <p:nvPr/>
      </p:nvGrpSpPr>
      <p:grpSpPr>
        <a:xfrm>
          <a:off x="0" y="0"/>
          <a:ext cx="0" cy="0"/>
          <a:chOff x="0" y="0"/>
          <a:chExt cx="0" cy="0"/>
        </a:xfrm>
      </p:grpSpPr>
      <p:sp>
        <p:nvSpPr>
          <p:cNvPr id="197" name="Google Shape;197;p8: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198" name="Google Shape;198;p8:notes"/>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PhAnim="0" showMasterSp="0">
  <p:cSld>
    <p:spTree>
      <p:nvGrpSpPr>
        <p:cNvPr id="202" name="Shape 202"/>
        <p:cNvGrpSpPr/>
        <p:nvPr/>
      </p:nvGrpSpPr>
      <p:grpSpPr>
        <a:xfrm>
          <a:off x="0" y="0"/>
          <a:ext cx="0" cy="0"/>
          <a:chOff x="0" y="0"/>
          <a:chExt cx="0" cy="0"/>
        </a:xfrm>
      </p:grpSpPr>
      <p:sp>
        <p:nvSpPr>
          <p:cNvPr id="203" name="Google Shape;203;p9: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204" name="Google Shape;204;p9:notes"/>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PhAnim="0" showMasterSp="0">
  <p:cSld>
    <p:spTree>
      <p:nvGrpSpPr>
        <p:cNvPr id="208" name="Shape 208"/>
        <p:cNvGrpSpPr/>
        <p:nvPr/>
      </p:nvGrpSpPr>
      <p:grpSpPr>
        <a:xfrm>
          <a:off x="0" y="0"/>
          <a:ext cx="0" cy="0"/>
          <a:chOff x="0" y="0"/>
          <a:chExt cx="0" cy="0"/>
        </a:xfrm>
      </p:grpSpPr>
      <p:sp>
        <p:nvSpPr>
          <p:cNvPr id="209" name="Google Shape;209;p1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210" name="Google Shape;210;p10:notes"/>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PhAnim="0" showMasterSp="0">
  <p:cSld>
    <p:spTree>
      <p:nvGrpSpPr>
        <p:cNvPr id="215" name="Shape 215"/>
        <p:cNvGrpSpPr/>
        <p:nvPr/>
      </p:nvGrpSpPr>
      <p:grpSpPr>
        <a:xfrm>
          <a:off x="0" y="0"/>
          <a:ext cx="0" cy="0"/>
          <a:chOff x="0" y="0"/>
          <a:chExt cx="0" cy="0"/>
        </a:xfrm>
      </p:grpSpPr>
      <p:sp>
        <p:nvSpPr>
          <p:cNvPr id="216" name="Google Shape;216;p1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217" name="Google Shape;217;p11:notes"/>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PhAnim="0" showMasterSp="0">
  <p:cSld>
    <p:spTree>
      <p:nvGrpSpPr>
        <p:cNvPr id="221" name="Shape 221"/>
        <p:cNvGrpSpPr/>
        <p:nvPr/>
      </p:nvGrpSpPr>
      <p:grpSpPr>
        <a:xfrm>
          <a:off x="0" y="0"/>
          <a:ext cx="0" cy="0"/>
          <a:chOff x="0" y="0"/>
          <a:chExt cx="0" cy="0"/>
        </a:xfrm>
      </p:grpSpPr>
      <p:sp>
        <p:nvSpPr>
          <p:cNvPr id="222" name="Google Shape;222;p1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223" name="Google Shape;223;p12:notes"/>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PhAnim="0" showMasterSp="0">
  <p:cSld>
    <p:spTree>
      <p:nvGrpSpPr>
        <p:cNvPr id="230" name="Shape 230"/>
        <p:cNvGrpSpPr/>
        <p:nvPr/>
      </p:nvGrpSpPr>
      <p:grpSpPr>
        <a:xfrm>
          <a:off x="0" y="0"/>
          <a:ext cx="0" cy="0"/>
          <a:chOff x="0" y="0"/>
          <a:chExt cx="0" cy="0"/>
        </a:xfrm>
      </p:grpSpPr>
      <p:sp>
        <p:nvSpPr>
          <p:cNvPr id="231" name="Google Shape;231;g24fd166073c_0_0:notes"/>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24fd166073c_0_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84" name="Shape 184"/>
        <p:cNvGrpSpPr/>
        <p:nvPr/>
      </p:nvGrpSpPr>
      <p:grpSpPr>
        <a:xfrm>
          <a:off x="0" y="0"/>
          <a:ext cx="0" cy="0"/>
          <a:chOff x="0" y="0"/>
          <a:chExt cx="0" cy="0"/>
        </a:xfrm>
      </p:grpSpPr>
      <p:sp>
        <p:nvSpPr>
          <p:cNvPr id="185" name="Google Shape;185;g244575e53af_0_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6" name="Google Shape;186;g244575e53af_0_0: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100"/>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PhAnim="0" showMasterSp="0">
  <p:cSld>
    <p:spTree>
      <p:nvGrpSpPr>
        <p:cNvPr id="237" name="Shape 237"/>
        <p:cNvGrpSpPr/>
        <p:nvPr/>
      </p:nvGrpSpPr>
      <p:grpSpPr>
        <a:xfrm>
          <a:off x="0" y="0"/>
          <a:ext cx="0" cy="0"/>
          <a:chOff x="0" y="0"/>
          <a:chExt cx="0" cy="0"/>
        </a:xfrm>
      </p:grpSpPr>
      <p:sp>
        <p:nvSpPr>
          <p:cNvPr id="238" name="Google Shape;238;p1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239" name="Google Shape;239;p13:notes"/>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PhAnim="0" showMasterSp="0">
  <p:cSld>
    <p:spTree>
      <p:nvGrpSpPr>
        <p:cNvPr id="243" name="Shape 243"/>
        <p:cNvGrpSpPr/>
        <p:nvPr/>
      </p:nvGrpSpPr>
      <p:grpSpPr>
        <a:xfrm>
          <a:off x="0" y="0"/>
          <a:ext cx="0" cy="0"/>
          <a:chOff x="0" y="0"/>
          <a:chExt cx="0" cy="0"/>
        </a:xfrm>
      </p:grpSpPr>
      <p:sp>
        <p:nvSpPr>
          <p:cNvPr id="244" name="Google Shape;244;g24fe6ef91b0_0_0:notes"/>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24fe6ef91b0_0_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PhAnim="0" showMasterSp="0">
  <p:cSld>
    <p:spTree>
      <p:nvGrpSpPr>
        <p:cNvPr id="249" name="Shape 249"/>
        <p:cNvGrpSpPr/>
        <p:nvPr/>
      </p:nvGrpSpPr>
      <p:grpSpPr>
        <a:xfrm>
          <a:off x="0" y="0"/>
          <a:ext cx="0" cy="0"/>
          <a:chOff x="0" y="0"/>
          <a:chExt cx="0" cy="0"/>
        </a:xfrm>
      </p:grpSpPr>
      <p:sp>
        <p:nvSpPr>
          <p:cNvPr id="250" name="Google Shape;250;p14: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251" name="Google Shape;251;p14:notes"/>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PhAnim="0" showMasterSp="0">
  <p:cSld>
    <p:spTree>
      <p:nvGrpSpPr>
        <p:cNvPr id="256" name="Shape 256"/>
        <p:cNvGrpSpPr/>
        <p:nvPr/>
      </p:nvGrpSpPr>
      <p:grpSpPr>
        <a:xfrm>
          <a:off x="0" y="0"/>
          <a:ext cx="0" cy="0"/>
          <a:chOff x="0" y="0"/>
          <a:chExt cx="0" cy="0"/>
        </a:xfrm>
      </p:grpSpPr>
      <p:sp>
        <p:nvSpPr>
          <p:cNvPr id="257" name="Google Shape;257;p1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258" name="Google Shape;258;p15:notes"/>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PhAnim="0" showMasterSp="0">
  <p:cSld>
    <p:spTree>
      <p:nvGrpSpPr>
        <p:cNvPr id="263" name="Shape 263"/>
        <p:cNvGrpSpPr/>
        <p:nvPr/>
      </p:nvGrpSpPr>
      <p:grpSpPr>
        <a:xfrm>
          <a:off x="0" y="0"/>
          <a:ext cx="0" cy="0"/>
          <a:chOff x="0" y="0"/>
          <a:chExt cx="0" cy="0"/>
        </a:xfrm>
      </p:grpSpPr>
      <p:sp>
        <p:nvSpPr>
          <p:cNvPr id="264" name="Google Shape;264;p16: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265" name="Google Shape;265;p16:notes"/>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PhAnim="0" showMasterSp="0">
  <p:cSld>
    <p:spTree>
      <p:nvGrpSpPr>
        <p:cNvPr id="270" name="Shape 270"/>
        <p:cNvGrpSpPr/>
        <p:nvPr/>
      </p:nvGrpSpPr>
      <p:grpSpPr>
        <a:xfrm>
          <a:off x="0" y="0"/>
          <a:ext cx="0" cy="0"/>
          <a:chOff x="0" y="0"/>
          <a:chExt cx="0" cy="0"/>
        </a:xfrm>
      </p:grpSpPr>
      <p:sp>
        <p:nvSpPr>
          <p:cNvPr id="271" name="Google Shape;271;g24fe6ef91b0_0_5:notes"/>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24fe6ef91b0_0_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PhAnim="0" showMasterSp="0">
  <p:cSld>
    <p:spTree>
      <p:nvGrpSpPr>
        <p:cNvPr id="276" name="Shape 276"/>
        <p:cNvGrpSpPr/>
        <p:nvPr/>
      </p:nvGrpSpPr>
      <p:grpSpPr>
        <a:xfrm>
          <a:off x="0" y="0"/>
          <a:ext cx="0" cy="0"/>
          <a:chOff x="0" y="0"/>
          <a:chExt cx="0" cy="0"/>
        </a:xfrm>
      </p:grpSpPr>
      <p:sp>
        <p:nvSpPr>
          <p:cNvPr id="277" name="Google Shape;277;p1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278" name="Google Shape;278;p17:notes"/>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PhAnim="0" showMasterSp="0">
  <p:cSld>
    <p:spTree>
      <p:nvGrpSpPr>
        <p:cNvPr id="284" name="Shape 284"/>
        <p:cNvGrpSpPr/>
        <p:nvPr/>
      </p:nvGrpSpPr>
      <p:grpSpPr>
        <a:xfrm>
          <a:off x="0" y="0"/>
          <a:ext cx="0" cy="0"/>
          <a:chOff x="0" y="0"/>
          <a:chExt cx="0" cy="0"/>
        </a:xfrm>
      </p:grpSpPr>
      <p:sp>
        <p:nvSpPr>
          <p:cNvPr id="285" name="Google Shape;285;p18: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286" name="Google Shape;286;p18:notes"/>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PhAnim="0" showMasterSp="0">
  <p:cSld>
    <p:spTree>
      <p:nvGrpSpPr>
        <p:cNvPr id="292" name="Shape 292"/>
        <p:cNvGrpSpPr/>
        <p:nvPr/>
      </p:nvGrpSpPr>
      <p:grpSpPr>
        <a:xfrm>
          <a:off x="0" y="0"/>
          <a:ext cx="0" cy="0"/>
          <a:chOff x="0" y="0"/>
          <a:chExt cx="0" cy="0"/>
        </a:xfrm>
      </p:grpSpPr>
      <p:sp>
        <p:nvSpPr>
          <p:cNvPr id="293" name="Google Shape;293;p19: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294" name="Google Shape;294;p19:notes"/>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PhAnim="0" showMasterSp="0">
  <p:cSld>
    <p:spTree>
      <p:nvGrpSpPr>
        <p:cNvPr id="299" name="Shape 299"/>
        <p:cNvGrpSpPr/>
        <p:nvPr/>
      </p:nvGrpSpPr>
      <p:grpSpPr>
        <a:xfrm>
          <a:off x="0" y="0"/>
          <a:ext cx="0" cy="0"/>
          <a:chOff x="0" y="0"/>
          <a:chExt cx="0" cy="0"/>
        </a:xfrm>
      </p:grpSpPr>
      <p:sp>
        <p:nvSpPr>
          <p:cNvPr id="300" name="Google Shape;300;p2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301" name="Google Shape;301;p20:notes"/>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90" name="Shape 190"/>
        <p:cNvGrpSpPr/>
        <p:nvPr/>
      </p:nvGrpSpPr>
      <p:grpSpPr>
        <a:xfrm>
          <a:off x="0" y="0"/>
          <a:ext cx="0" cy="0"/>
          <a:chOff x="0" y="0"/>
          <a:chExt cx="0" cy="0"/>
        </a:xfrm>
      </p:grpSpPr>
      <p:sp>
        <p:nvSpPr>
          <p:cNvPr id="191" name="Google Shape;191;g244575e53af_0_5: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244575e53af_0_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PhAnim="0" showMasterSp="0">
  <p:cSld>
    <p:spTree>
      <p:nvGrpSpPr>
        <p:cNvPr id="306" name="Shape 306"/>
        <p:cNvGrpSpPr/>
        <p:nvPr/>
      </p:nvGrpSpPr>
      <p:grpSpPr>
        <a:xfrm>
          <a:off x="0" y="0"/>
          <a:ext cx="0" cy="0"/>
          <a:chOff x="0" y="0"/>
          <a:chExt cx="0" cy="0"/>
        </a:xfrm>
      </p:grpSpPr>
      <p:sp>
        <p:nvSpPr>
          <p:cNvPr id="307" name="Google Shape;307;p2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308" name="Google Shape;308;p21:notes"/>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PhAnim="0" showMasterSp="0">
  <p:cSld>
    <p:spTree>
      <p:nvGrpSpPr>
        <p:cNvPr id="312" name="Shape 312"/>
        <p:cNvGrpSpPr/>
        <p:nvPr/>
      </p:nvGrpSpPr>
      <p:grpSpPr>
        <a:xfrm>
          <a:off x="0" y="0"/>
          <a:ext cx="0" cy="0"/>
          <a:chOff x="0" y="0"/>
          <a:chExt cx="0" cy="0"/>
        </a:xfrm>
      </p:grpSpPr>
      <p:sp>
        <p:nvSpPr>
          <p:cNvPr id="313" name="Google Shape;313;p2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314" name="Google Shape;314;p22:notes"/>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PhAnim="0" showMasterSp="0">
  <p:cSld>
    <p:spTree>
      <p:nvGrpSpPr>
        <p:cNvPr id="319" name="Shape 319"/>
        <p:cNvGrpSpPr/>
        <p:nvPr/>
      </p:nvGrpSpPr>
      <p:grpSpPr>
        <a:xfrm>
          <a:off x="0" y="0"/>
          <a:ext cx="0" cy="0"/>
          <a:chOff x="0" y="0"/>
          <a:chExt cx="0" cy="0"/>
        </a:xfrm>
      </p:grpSpPr>
      <p:sp>
        <p:nvSpPr>
          <p:cNvPr id="320" name="Google Shape;320;p2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321" name="Google Shape;321;p23:notes"/>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PhAnim="0" showMasterSp="0">
  <p:cSld>
    <p:spTree>
      <p:nvGrpSpPr>
        <p:cNvPr id="325" name="Shape 325"/>
        <p:cNvGrpSpPr/>
        <p:nvPr/>
      </p:nvGrpSpPr>
      <p:grpSpPr>
        <a:xfrm>
          <a:off x="0" y="0"/>
          <a:ext cx="0" cy="0"/>
          <a:chOff x="0" y="0"/>
          <a:chExt cx="0" cy="0"/>
        </a:xfrm>
      </p:grpSpPr>
      <p:sp>
        <p:nvSpPr>
          <p:cNvPr id="326" name="Google Shape;326;p26: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327" name="Google Shape;327;p26:notes"/>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PhAnim="0" showMasterSp="0">
  <p:cSld>
    <p:spTree>
      <p:nvGrpSpPr>
        <p:cNvPr id="332" name="Shape 332"/>
        <p:cNvGrpSpPr/>
        <p:nvPr/>
      </p:nvGrpSpPr>
      <p:grpSpPr>
        <a:xfrm>
          <a:off x="0" y="0"/>
          <a:ext cx="0" cy="0"/>
          <a:chOff x="0" y="0"/>
          <a:chExt cx="0" cy="0"/>
        </a:xfrm>
      </p:grpSpPr>
      <p:sp>
        <p:nvSpPr>
          <p:cNvPr id="333" name="Google Shape;333;p2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334" name="Google Shape;334;p27:notes"/>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PhAnim="0" showMasterSp="0">
  <p:cSld>
    <p:spTree>
      <p:nvGrpSpPr>
        <p:cNvPr id="338" name="Shape 338"/>
        <p:cNvGrpSpPr/>
        <p:nvPr/>
      </p:nvGrpSpPr>
      <p:grpSpPr>
        <a:xfrm>
          <a:off x="0" y="0"/>
          <a:ext cx="0" cy="0"/>
          <a:chOff x="0" y="0"/>
          <a:chExt cx="0" cy="0"/>
        </a:xfrm>
      </p:grpSpPr>
      <p:sp>
        <p:nvSpPr>
          <p:cNvPr id="339" name="Google Shape;339;p28: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340" name="Google Shape;340;p28:notes"/>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PhAnim="0" showMasterSp="0">
  <p:cSld>
    <p:spTree>
      <p:nvGrpSpPr>
        <p:cNvPr id="344" name="Shape 344"/>
        <p:cNvGrpSpPr/>
        <p:nvPr/>
      </p:nvGrpSpPr>
      <p:grpSpPr>
        <a:xfrm>
          <a:off x="0" y="0"/>
          <a:ext cx="0" cy="0"/>
          <a:chOff x="0" y="0"/>
          <a:chExt cx="0" cy="0"/>
        </a:xfrm>
      </p:grpSpPr>
      <p:sp>
        <p:nvSpPr>
          <p:cNvPr id="345" name="Google Shape;345;p29: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346" name="Google Shape;346;p29:notes"/>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PhAnim="0" showMasterSp="0">
  <p:cSld>
    <p:spTree>
      <p:nvGrpSpPr>
        <p:cNvPr id="350" name="Shape 350"/>
        <p:cNvGrpSpPr/>
        <p:nvPr/>
      </p:nvGrpSpPr>
      <p:grpSpPr>
        <a:xfrm>
          <a:off x="0" y="0"/>
          <a:ext cx="0" cy="0"/>
          <a:chOff x="0" y="0"/>
          <a:chExt cx="0" cy="0"/>
        </a:xfrm>
      </p:grpSpPr>
      <p:sp>
        <p:nvSpPr>
          <p:cNvPr id="351" name="Google Shape;351;p3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352" name="Google Shape;352;p30:notes"/>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PhAnim="0" showMasterSp="0">
  <p:cSld>
    <p:spTree>
      <p:nvGrpSpPr>
        <p:cNvPr id="357" name="Shape 357"/>
        <p:cNvGrpSpPr/>
        <p:nvPr/>
      </p:nvGrpSpPr>
      <p:grpSpPr>
        <a:xfrm>
          <a:off x="0" y="0"/>
          <a:ext cx="0" cy="0"/>
          <a:chOff x="0" y="0"/>
          <a:chExt cx="0" cy="0"/>
        </a:xfrm>
      </p:grpSpPr>
      <p:sp>
        <p:nvSpPr>
          <p:cNvPr id="358" name="Google Shape;358;p3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359" name="Google Shape;359;p31:notes"/>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PhAnim="0" showMasterSp="0">
  <p:cSld>
    <p:spTree>
      <p:nvGrpSpPr>
        <p:cNvPr id="364" name="Shape 364"/>
        <p:cNvGrpSpPr/>
        <p:nvPr/>
      </p:nvGrpSpPr>
      <p:grpSpPr>
        <a:xfrm>
          <a:off x="0" y="0"/>
          <a:ext cx="0" cy="0"/>
          <a:chOff x="0" y="0"/>
          <a:chExt cx="0" cy="0"/>
        </a:xfrm>
      </p:grpSpPr>
      <p:sp>
        <p:nvSpPr>
          <p:cNvPr id="365" name="Google Shape;365;p3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366" name="Google Shape;366;p32:notes"/>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96" name="Shape 196"/>
        <p:cNvGrpSpPr/>
        <p:nvPr/>
      </p:nvGrpSpPr>
      <p:grpSpPr>
        <a:xfrm>
          <a:off x="0" y="0"/>
          <a:ext cx="0" cy="0"/>
          <a:chOff x="0" y="0"/>
          <a:chExt cx="0" cy="0"/>
        </a:xfrm>
      </p:grpSpPr>
      <p:sp>
        <p:nvSpPr>
          <p:cNvPr id="197" name="Google Shape;197;g244575e53af_0_1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8" name="Google Shape;198;g244575e53af_0_10: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100"/>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PhAnim="0" showMasterSp="0">
  <p:cSld>
    <p:spTree>
      <p:nvGrpSpPr>
        <p:cNvPr id="370" name="Shape 370"/>
        <p:cNvGrpSpPr/>
        <p:nvPr/>
      </p:nvGrpSpPr>
      <p:grpSpPr>
        <a:xfrm>
          <a:off x="0" y="0"/>
          <a:ext cx="0" cy="0"/>
          <a:chOff x="0" y="0"/>
          <a:chExt cx="0" cy="0"/>
        </a:xfrm>
      </p:grpSpPr>
      <p:sp>
        <p:nvSpPr>
          <p:cNvPr id="371" name="Google Shape;371;g25d16287bfe_0_13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372" name="Google Shape;372;g25d16287bfe_0_13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PhAnim="0" showMasterSp="0">
  <p:cSld>
    <p:spTree>
      <p:nvGrpSpPr>
        <p:cNvPr id="378" name="Shape 378"/>
        <p:cNvGrpSpPr/>
        <p:nvPr/>
      </p:nvGrpSpPr>
      <p:grpSpPr>
        <a:xfrm>
          <a:off x="0" y="0"/>
          <a:ext cx="0" cy="0"/>
          <a:chOff x="0" y="0"/>
          <a:chExt cx="0" cy="0"/>
        </a:xfrm>
      </p:grpSpPr>
      <p:sp>
        <p:nvSpPr>
          <p:cNvPr id="379" name="Google Shape;379;g25d16287bfe_0_14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380" name="Google Shape;380;g25d16287bfe_0_142: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PhAnim="0" showMasterSp="0">
  <p:cSld>
    <p:spTree>
      <p:nvGrpSpPr>
        <p:cNvPr id="384" name="Shape 384"/>
        <p:cNvGrpSpPr/>
        <p:nvPr/>
      </p:nvGrpSpPr>
      <p:grpSpPr>
        <a:xfrm>
          <a:off x="0" y="0"/>
          <a:ext cx="0" cy="0"/>
          <a:chOff x="0" y="0"/>
          <a:chExt cx="0" cy="0"/>
        </a:xfrm>
      </p:grpSpPr>
      <p:sp>
        <p:nvSpPr>
          <p:cNvPr id="385" name="Google Shape;385;g25d16287bfe_0_14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386" name="Google Shape;386;g25d16287bfe_0_147: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PhAnim="0" showMasterSp="0">
  <p:cSld>
    <p:spTree>
      <p:nvGrpSpPr>
        <p:cNvPr id="391" name="Shape 391"/>
        <p:cNvGrpSpPr/>
        <p:nvPr/>
      </p:nvGrpSpPr>
      <p:grpSpPr>
        <a:xfrm>
          <a:off x="0" y="0"/>
          <a:ext cx="0" cy="0"/>
          <a:chOff x="0" y="0"/>
          <a:chExt cx="0" cy="0"/>
        </a:xfrm>
      </p:grpSpPr>
      <p:sp>
        <p:nvSpPr>
          <p:cNvPr id="392" name="Google Shape;392;g25d16287bfe_0_153: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3" name="Google Shape;393;g25d16287bfe_0_15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PhAnim="0" showMasterSp="0">
  <p:cSld>
    <p:spTree>
      <p:nvGrpSpPr>
        <p:cNvPr id="397" name="Shape 397"/>
        <p:cNvGrpSpPr/>
        <p:nvPr/>
      </p:nvGrpSpPr>
      <p:grpSpPr>
        <a:xfrm>
          <a:off x="0" y="0"/>
          <a:ext cx="0" cy="0"/>
          <a:chOff x="0" y="0"/>
          <a:chExt cx="0" cy="0"/>
        </a:xfrm>
      </p:grpSpPr>
      <p:sp>
        <p:nvSpPr>
          <p:cNvPr id="398" name="Google Shape;398;g25d16287bfe_0_158: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399" name="Google Shape;399;g25d16287bfe_0_158: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PhAnim="0" showMasterSp="0">
  <p:cSld>
    <p:spTree>
      <p:nvGrpSpPr>
        <p:cNvPr id="404" name="Shape 404"/>
        <p:cNvGrpSpPr/>
        <p:nvPr/>
      </p:nvGrpSpPr>
      <p:grpSpPr>
        <a:xfrm>
          <a:off x="0" y="0"/>
          <a:ext cx="0" cy="0"/>
          <a:chOff x="0" y="0"/>
          <a:chExt cx="0" cy="0"/>
        </a:xfrm>
      </p:grpSpPr>
      <p:sp>
        <p:nvSpPr>
          <p:cNvPr id="405" name="Google Shape;405;g25d16287bfe_0_260:notes"/>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6" name="Google Shape;406;g25d16287bfe_0_26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PhAnim="0" showMasterSp="0">
  <p:cSld>
    <p:spTree>
      <p:nvGrpSpPr>
        <p:cNvPr id="410" name="Shape 410"/>
        <p:cNvGrpSpPr/>
        <p:nvPr/>
      </p:nvGrpSpPr>
      <p:grpSpPr>
        <a:xfrm>
          <a:off x="0" y="0"/>
          <a:ext cx="0" cy="0"/>
          <a:chOff x="0" y="0"/>
          <a:chExt cx="0" cy="0"/>
        </a:xfrm>
      </p:grpSpPr>
      <p:sp>
        <p:nvSpPr>
          <p:cNvPr id="411" name="Google Shape;411;g25d16287bfe_0_266:notes"/>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2" name="Google Shape;412;g25d16287bfe_0_266: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PhAnim="0" showMasterSp="0">
  <p:cSld>
    <p:spTree>
      <p:nvGrpSpPr>
        <p:cNvPr id="417" name="Shape 417"/>
        <p:cNvGrpSpPr/>
        <p:nvPr/>
      </p:nvGrpSpPr>
      <p:grpSpPr>
        <a:xfrm>
          <a:off x="0" y="0"/>
          <a:ext cx="0" cy="0"/>
          <a:chOff x="0" y="0"/>
          <a:chExt cx="0" cy="0"/>
        </a:xfrm>
      </p:grpSpPr>
      <p:sp>
        <p:nvSpPr>
          <p:cNvPr id="418" name="Google Shape;418;g25d16287bfe_0_279:notes"/>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9" name="Google Shape;419;g25d16287bfe_0_279: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PhAnim="0" showMasterSp="0">
  <p:cSld>
    <p:spTree>
      <p:nvGrpSpPr>
        <p:cNvPr id="424" name="Shape 424"/>
        <p:cNvGrpSpPr/>
        <p:nvPr/>
      </p:nvGrpSpPr>
      <p:grpSpPr>
        <a:xfrm>
          <a:off x="0" y="0"/>
          <a:ext cx="0" cy="0"/>
          <a:chOff x="0" y="0"/>
          <a:chExt cx="0" cy="0"/>
        </a:xfrm>
      </p:grpSpPr>
      <p:sp>
        <p:nvSpPr>
          <p:cNvPr id="425" name="Google Shape;425;g25d16287bfe_0_286:notes"/>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6" name="Google Shape;426;g25d16287bfe_0_286: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PhAnim="0" showMasterSp="0">
  <p:cSld>
    <p:spTree>
      <p:nvGrpSpPr>
        <p:cNvPr id="431" name="Shape 431"/>
        <p:cNvGrpSpPr/>
        <p:nvPr/>
      </p:nvGrpSpPr>
      <p:grpSpPr>
        <a:xfrm>
          <a:off x="0" y="0"/>
          <a:ext cx="0" cy="0"/>
          <a:chOff x="0" y="0"/>
          <a:chExt cx="0" cy="0"/>
        </a:xfrm>
      </p:grpSpPr>
      <p:sp>
        <p:nvSpPr>
          <p:cNvPr id="432" name="Google Shape;432;g25d16287bfe_0_292:notes"/>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3" name="Google Shape;433;g25d16287bfe_0_29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203" name="Shape 203"/>
        <p:cNvGrpSpPr/>
        <p:nvPr/>
      </p:nvGrpSpPr>
      <p:grpSpPr>
        <a:xfrm>
          <a:off x="0" y="0"/>
          <a:ext cx="0" cy="0"/>
          <a:chOff x="0" y="0"/>
          <a:chExt cx="0" cy="0"/>
        </a:xfrm>
      </p:grpSpPr>
      <p:sp>
        <p:nvSpPr>
          <p:cNvPr id="204" name="Google Shape;204;g244575e53af_0_16: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244575e53af_0_16: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PhAnim="0" showMasterSp="0">
  <p:cSld>
    <p:spTree>
      <p:nvGrpSpPr>
        <p:cNvPr id="438" name="Shape 438"/>
        <p:cNvGrpSpPr/>
        <p:nvPr/>
      </p:nvGrpSpPr>
      <p:grpSpPr>
        <a:xfrm>
          <a:off x="0" y="0"/>
          <a:ext cx="0" cy="0"/>
          <a:chOff x="0" y="0"/>
          <a:chExt cx="0" cy="0"/>
        </a:xfrm>
      </p:grpSpPr>
      <p:sp>
        <p:nvSpPr>
          <p:cNvPr id="439" name="Google Shape;439;g25d16287bfe_0_298:notes"/>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0" name="Google Shape;440;g25d16287bfe_0_298: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PhAnim="0" showMasterSp="0">
  <p:cSld>
    <p:spTree>
      <p:nvGrpSpPr>
        <p:cNvPr id="445" name="Shape 445"/>
        <p:cNvGrpSpPr/>
        <p:nvPr/>
      </p:nvGrpSpPr>
      <p:grpSpPr>
        <a:xfrm>
          <a:off x="0" y="0"/>
          <a:ext cx="0" cy="0"/>
          <a:chOff x="0" y="0"/>
          <a:chExt cx="0" cy="0"/>
        </a:xfrm>
      </p:grpSpPr>
      <p:sp>
        <p:nvSpPr>
          <p:cNvPr id="446" name="Google Shape;446;g25d16287bfe_0_304:notes"/>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7" name="Google Shape;447;g25d16287bfe_0_304: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PhAnim="0" showMasterSp="0">
  <p:cSld>
    <p:spTree>
      <p:nvGrpSpPr>
        <p:cNvPr id="452" name="Shape 452"/>
        <p:cNvGrpSpPr/>
        <p:nvPr/>
      </p:nvGrpSpPr>
      <p:grpSpPr>
        <a:xfrm>
          <a:off x="0" y="0"/>
          <a:ext cx="0" cy="0"/>
          <a:chOff x="0" y="0"/>
          <a:chExt cx="0" cy="0"/>
        </a:xfrm>
      </p:grpSpPr>
      <p:sp>
        <p:nvSpPr>
          <p:cNvPr id="453" name="Google Shape;453;g25d16287bfe_0_310:notes"/>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4" name="Google Shape;454;g25d16287bfe_0_31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PhAnim="0" showMasterSp="0">
  <p:cSld>
    <p:spTree>
      <p:nvGrpSpPr>
        <p:cNvPr id="459" name="Shape 459"/>
        <p:cNvGrpSpPr/>
        <p:nvPr/>
      </p:nvGrpSpPr>
      <p:grpSpPr>
        <a:xfrm>
          <a:off x="0" y="0"/>
          <a:ext cx="0" cy="0"/>
          <a:chOff x="0" y="0"/>
          <a:chExt cx="0" cy="0"/>
        </a:xfrm>
      </p:grpSpPr>
      <p:sp>
        <p:nvSpPr>
          <p:cNvPr id="460" name="Google Shape;460;g25d16287bfe_0_194: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461" name="Google Shape;461;g25d16287bfe_0_194: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PhAnim="0" showMasterSp="0">
  <p:cSld>
    <p:spTree>
      <p:nvGrpSpPr>
        <p:cNvPr id="465" name="Shape 465"/>
        <p:cNvGrpSpPr/>
        <p:nvPr/>
      </p:nvGrpSpPr>
      <p:grpSpPr>
        <a:xfrm>
          <a:off x="0" y="0"/>
          <a:ext cx="0" cy="0"/>
          <a:chOff x="0" y="0"/>
          <a:chExt cx="0" cy="0"/>
        </a:xfrm>
      </p:grpSpPr>
      <p:sp>
        <p:nvSpPr>
          <p:cNvPr id="466" name="Google Shape;466;g25d16287bfe_0_199: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467" name="Google Shape;467;g25d16287bfe_0_199: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PhAnim="0" showMasterSp="0">
  <p:cSld>
    <p:spTree>
      <p:nvGrpSpPr>
        <p:cNvPr id="471" name="Shape 471"/>
        <p:cNvGrpSpPr/>
        <p:nvPr/>
      </p:nvGrpSpPr>
      <p:grpSpPr>
        <a:xfrm>
          <a:off x="0" y="0"/>
          <a:ext cx="0" cy="0"/>
          <a:chOff x="0" y="0"/>
          <a:chExt cx="0" cy="0"/>
        </a:xfrm>
      </p:grpSpPr>
      <p:sp>
        <p:nvSpPr>
          <p:cNvPr id="472" name="Google Shape;472;g25d16287bfe_0_204: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473" name="Google Shape;473;g25d16287bfe_0_204: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PhAnim="0" showMasterSp="0">
  <p:cSld>
    <p:spTree>
      <p:nvGrpSpPr>
        <p:cNvPr id="477" name="Shape 477"/>
        <p:cNvGrpSpPr/>
        <p:nvPr/>
      </p:nvGrpSpPr>
      <p:grpSpPr>
        <a:xfrm>
          <a:off x="0" y="0"/>
          <a:ext cx="0" cy="0"/>
          <a:chOff x="0" y="0"/>
          <a:chExt cx="0" cy="0"/>
        </a:xfrm>
      </p:grpSpPr>
      <p:sp>
        <p:nvSpPr>
          <p:cNvPr id="478" name="Google Shape;478;g25d16287bfe_0_37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479" name="Google Shape;479;g25d16287bfe_0_372: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matchingName="Title slid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44" name="Shape 44"/>
        <p:cNvGrpSpPr/>
        <p:nvPr/>
      </p:nvGrpSpPr>
      <p:grpSpPr>
        <a:xfrm>
          <a:off x="0" y="0"/>
          <a:ext cx="0" cy="0"/>
          <a:chOff x="0" y="0"/>
          <a:chExt cx="0" cy="0"/>
        </a:xfrm>
      </p:grpSpPr>
      <p:sp>
        <p:nvSpPr>
          <p:cNvPr id="45" name="Google Shape;45;p11"/>
          <p:cNvSpPr txBox="1"/>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p:txBody>
      </p:sp>
      <p:sp>
        <p:nvSpPr>
          <p:cNvPr id="47" name="Google Shape;47;p11"/>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matchingName="Blank">
  <p:cSld name="BLANK">
    <p:spTree>
      <p:nvGrpSpPr>
        <p:cNvPr id="48" name="Shape 48"/>
        <p:cNvGrpSpPr/>
        <p:nvPr/>
      </p:nvGrpSpPr>
      <p:grpSpPr>
        <a:xfrm>
          <a:off x="0" y="0"/>
          <a:ext cx="0" cy="0"/>
          <a:chOff x="0" y="0"/>
          <a:chExt cx="0" cy="0"/>
        </a:xfrm>
      </p:grpSpPr>
      <p:sp>
        <p:nvSpPr>
          <p:cNvPr id="49" name="Google Shape;49;p12"/>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a:xfrm>
            <a:off x="628650" y="4767263"/>
            <a:ext cx="2057400" cy="273844"/>
          </a:xfrm>
        </p:spPr>
        <p:txBody>
          <a:bodyPr/>
          <a:lstStyle/>
          <a:p>
            <a:fld id="{A2622BBD-26B4-4A1A-8B9C-213FC1383DBD}" type="datetimeFigureOut">
              <a:rPr lang="en-US" smtClean="0"/>
            </a:fld>
            <a:endParaRPr lang="en-US"/>
          </a:p>
        </p:txBody>
      </p:sp>
      <p:sp>
        <p:nvSpPr>
          <p:cNvPr id="5" name="Footer Placeholder 4"/>
          <p:cNvSpPr>
            <a:spLocks noGrp="1"/>
          </p:cNvSpPr>
          <p:nvPr>
            <p:ph type="ftr" sz="quarter" idx="11"/>
          </p:nvPr>
        </p:nvSpPr>
        <p:spPr>
          <a:xfrm>
            <a:off x="3028950" y="4767263"/>
            <a:ext cx="3086100" cy="273844"/>
          </a:xfrm>
        </p:spPr>
        <p:txBody>
          <a:bodyPr/>
          <a:lstStyle/>
          <a:p>
            <a:endParaRPr lang="en-US"/>
          </a:p>
        </p:txBody>
      </p:sp>
      <p:sp>
        <p:nvSpPr>
          <p:cNvPr id="6" name="Slide Number Placeholder 5"/>
          <p:cNvSpPr>
            <a:spLocks noGrp="1"/>
          </p:cNvSpPr>
          <p:nvPr>
            <p:ph type="sldNum" sz="quarter" idx="12"/>
          </p:nvPr>
        </p:nvSpPr>
        <p:spPr/>
        <p:txBody>
          <a:bodyPr/>
          <a:lstStyle/>
          <a:p>
            <a:fld id="{BBF981A8-281E-438F-879D-2115CC65BBC2}"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matchingName="Section header">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matchingName="Title and body">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p:txBody>
      </p:sp>
      <p:sp>
        <p:nvSpPr>
          <p:cNvPr id="19" name="Google Shape;19;p4"/>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matchingName="Title and two columns">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p:txBody>
      </p:sp>
      <p:sp>
        <p:nvSpPr>
          <p:cNvPr id="23" name="Google Shape;23;p5"/>
          <p:cNvSpPr txBox="1"/>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p:txBody>
      </p:sp>
      <p:sp>
        <p:nvSpPr>
          <p:cNvPr id="24" name="Google Shape;24;p5"/>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matchingName="Title 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p:txBody>
      </p:sp>
      <p:sp>
        <p:nvSpPr>
          <p:cNvPr id="31" name="Google Shape;31;p7"/>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 name="Google Shape;37;p9"/>
          <p:cNvSpPr txBox="1"/>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p:txBody>
      </p:sp>
      <p:sp>
        <p:nvSpPr>
          <p:cNvPr id="40" name="Google Shape;40;p9"/>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41" name="Shape 41"/>
        <p:cNvGrpSpPr/>
        <p:nvPr/>
      </p:nvGrpSpPr>
      <p:grpSpPr>
        <a:xfrm>
          <a:off x="0" y="0"/>
          <a:ext cx="0" cy="0"/>
          <a:chOff x="0" y="0"/>
          <a:chExt cx="0" cy="0"/>
        </a:xfrm>
      </p:grpSpPr>
      <p:sp>
        <p:nvSpPr>
          <p:cNvPr id="42" name="Google Shape;42;p10"/>
          <p:cNvSpPr txBox="1"/>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p:txBody>
      </p:sp>
      <p:sp>
        <p:nvSpPr>
          <p:cNvPr id="43" name="Google Shape;43;p10"/>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GB"/>
            </a:fld>
            <a:endParaRPr lang="en-GB"/>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6.png"/></Relationships>
</file>

<file path=ppt/slides/_rels/slide100.xml.rels><?xml version="1.0" encoding="UTF-8" standalone="yes"?>
<Relationships xmlns="http://schemas.openxmlformats.org/package/2006/relationships"><Relationship Id="rId3" Type="http://schemas.openxmlformats.org/officeDocument/2006/relationships/notesSlide" Target="../notesSlides/notesSlide87.xml"/><Relationship Id="rId2" Type="http://schemas.openxmlformats.org/officeDocument/2006/relationships/slideLayout" Target="../slideLayouts/slideLayout12.xml"/><Relationship Id="rId1" Type="http://schemas.openxmlformats.org/officeDocument/2006/relationships/image" Target="../media/image50.png"/></Relationships>
</file>

<file path=ppt/slides/_rels/slide101.xml.rels><?xml version="1.0" encoding="UTF-8" standalone="yes"?>
<Relationships xmlns="http://schemas.openxmlformats.org/package/2006/relationships"><Relationship Id="rId3" Type="http://schemas.openxmlformats.org/officeDocument/2006/relationships/notesSlide" Target="../notesSlides/notesSlide88.xml"/><Relationship Id="rId2" Type="http://schemas.openxmlformats.org/officeDocument/2006/relationships/slideLayout" Target="../slideLayouts/slideLayout12.xml"/><Relationship Id="rId1" Type="http://schemas.openxmlformats.org/officeDocument/2006/relationships/image" Target="../media/image51.png"/></Relationships>
</file>

<file path=ppt/slides/_rels/slide102.xml.rels><?xml version="1.0" encoding="UTF-8" standalone="yes"?>
<Relationships xmlns="http://schemas.openxmlformats.org/package/2006/relationships"><Relationship Id="rId3" Type="http://schemas.openxmlformats.org/officeDocument/2006/relationships/notesSlide" Target="../notesSlides/notesSlide89.xml"/><Relationship Id="rId2" Type="http://schemas.openxmlformats.org/officeDocument/2006/relationships/slideLayout" Target="../slideLayouts/slideLayout12.xml"/><Relationship Id="rId1" Type="http://schemas.openxmlformats.org/officeDocument/2006/relationships/image" Target="../media/image52.png"/></Relationships>
</file>

<file path=ppt/slides/_rels/slide103.xml.rels><?xml version="1.0" encoding="UTF-8" standalone="yes"?>
<Relationships xmlns="http://schemas.openxmlformats.org/package/2006/relationships"><Relationship Id="rId3" Type="http://schemas.openxmlformats.org/officeDocument/2006/relationships/notesSlide" Target="../notesSlides/notesSlide90.xml"/><Relationship Id="rId2" Type="http://schemas.openxmlformats.org/officeDocument/2006/relationships/slideLayout" Target="../slideLayouts/slideLayout12.xml"/><Relationship Id="rId1" Type="http://schemas.openxmlformats.org/officeDocument/2006/relationships/image" Target="../media/image53.png"/></Relationships>
</file>

<file path=ppt/slides/_rels/slide104.xml.rels><?xml version="1.0" encoding="UTF-8" standalone="yes"?>
<Relationships xmlns="http://schemas.openxmlformats.org/package/2006/relationships"><Relationship Id="rId3" Type="http://schemas.openxmlformats.org/officeDocument/2006/relationships/notesSlide" Target="../notesSlides/notesSlide91.xml"/><Relationship Id="rId2" Type="http://schemas.openxmlformats.org/officeDocument/2006/relationships/slideLayout" Target="../slideLayouts/slideLayout12.xml"/><Relationship Id="rId1" Type="http://schemas.openxmlformats.org/officeDocument/2006/relationships/image" Target="../media/image54.png"/></Relationships>
</file>

<file path=ppt/slides/_rels/slide105.xml.rels><?xml version="1.0" encoding="UTF-8" standalone="yes"?>
<Relationships xmlns="http://schemas.openxmlformats.org/package/2006/relationships"><Relationship Id="rId3" Type="http://schemas.openxmlformats.org/officeDocument/2006/relationships/notesSlide" Target="../notesSlides/notesSlide92.xml"/><Relationship Id="rId2" Type="http://schemas.openxmlformats.org/officeDocument/2006/relationships/slideLayout" Target="../slideLayouts/slideLayout12.xml"/><Relationship Id="rId1" Type="http://schemas.openxmlformats.org/officeDocument/2006/relationships/image" Target="../media/image55.png"/></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1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1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12.xml"/></Relationships>
</file>

<file path=ppt/slides/_rels/slide109.xml.rels><?xml version="1.0" encoding="UTF-8" standalone="yes"?>
<Relationships xmlns="http://schemas.openxmlformats.org/package/2006/relationships"><Relationship Id="rId3" Type="http://schemas.openxmlformats.org/officeDocument/2006/relationships/notesSlide" Target="../notesSlides/notesSlide96.xml"/><Relationship Id="rId2" Type="http://schemas.openxmlformats.org/officeDocument/2006/relationships/slideLayout" Target="../slideLayouts/slideLayout12.xml"/><Relationship Id="rId1" Type="http://schemas.openxmlformats.org/officeDocument/2006/relationships/hyperlink" Target="https://www.amazon.in/Francois-Chollet/e/B077C1X8Y8/ref=dp_byline_cont_book_1" TargetMode="Externa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2.xml"/><Relationship Id="rId1"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8.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9.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3.xml"/><Relationship Id="rId1" Type="http://schemas.openxmlformats.org/officeDocument/2006/relationships/image" Target="../media/image10.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3.xml"/><Relationship Id="rId2" Type="http://schemas.openxmlformats.org/officeDocument/2006/relationships/image" Target="../media/image12.png"/><Relationship Id="rId1" Type="http://schemas.openxmlformats.org/officeDocument/2006/relationships/image" Target="../media/image11.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3.xml"/><Relationship Id="rId1" Type="http://schemas.openxmlformats.org/officeDocument/2006/relationships/image" Target="../media/image13.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3.xml"/><Relationship Id="rId1" Type="http://schemas.openxmlformats.org/officeDocument/2006/relationships/image" Target="../media/image14.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3.xml"/><Relationship Id="rId1" Type="http://schemas.openxmlformats.org/officeDocument/2006/relationships/image" Target="../media/image15.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3.xml"/><Relationship Id="rId1" Type="http://schemas.openxmlformats.org/officeDocument/2006/relationships/image" Target="../media/image16.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3.xml"/><Relationship Id="rId1" Type="http://schemas.openxmlformats.org/officeDocument/2006/relationships/image" Target="../media/image17.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3.xml"/><Relationship Id="rId1" Type="http://schemas.openxmlformats.org/officeDocument/2006/relationships/image" Target="../media/image18.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2.xml"/><Relationship Id="rId1" Type="http://schemas.openxmlformats.org/officeDocument/2006/relationships/image" Target="../media/image1.png"/></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3.xml"/><Relationship Id="rId1" Type="http://schemas.openxmlformats.org/officeDocument/2006/relationships/image" Target="../media/image19.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4" Type="http://schemas.openxmlformats.org/officeDocument/2006/relationships/notesSlide" Target="../notesSlides/notesSlide30.xml"/><Relationship Id="rId3" Type="http://schemas.openxmlformats.org/officeDocument/2006/relationships/slideLayout" Target="../slideLayouts/slideLayout3.xml"/><Relationship Id="rId2" Type="http://schemas.openxmlformats.org/officeDocument/2006/relationships/hyperlink" Target="https://git-scm.com/downloads" TargetMode="External"/><Relationship Id="rId1" Type="http://schemas.openxmlformats.org/officeDocument/2006/relationships/hyperlink" Target="https://github.com/" TargetMode="Externa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3.xml"/><Relationship Id="rId1" Type="http://schemas.openxmlformats.org/officeDocument/2006/relationships/hyperlink" Target="https://streamlit.io/" TargetMode="Externa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3.xml"/><Relationship Id="rId1" Type="http://schemas.openxmlformats.org/officeDocument/2006/relationships/image" Target="../media/image20.png"/></Relationships>
</file>

<file path=ppt/slides/_rels/slide6.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image" Target="../media/image2.emf"/></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12.xml"/><Relationship Id="rId1" Type="http://schemas.openxmlformats.org/officeDocument/2006/relationships/image" Target="../media/image21.png"/></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12.xml"/><Relationship Id="rId1" Type="http://schemas.openxmlformats.org/officeDocument/2006/relationships/image" Target="../media/image22.png"/></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12.xml"/><Relationship Id="rId1" Type="http://schemas.openxmlformats.org/officeDocument/2006/relationships/image" Target="../media/image23.png"/></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12.xml"/><Relationship Id="rId1" Type="http://schemas.openxmlformats.org/officeDocument/2006/relationships/image" Target="../media/image24.png"/></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12.xml"/><Relationship Id="rId1" Type="http://schemas.openxmlformats.org/officeDocument/2006/relationships/image" Target="../media/image25.png"/></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12.xml"/><Relationship Id="rId1" Type="http://schemas.openxmlformats.org/officeDocument/2006/relationships/image" Target="../media/image26.pn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12.xml"/><Relationship Id="rId1" Type="http://schemas.openxmlformats.org/officeDocument/2006/relationships/image" Target="../media/image27.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5.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4" Type="http://schemas.openxmlformats.org/officeDocument/2006/relationships/notesSlide" Target="../notesSlides/notesSlide58.xml"/><Relationship Id="rId3" Type="http://schemas.openxmlformats.org/officeDocument/2006/relationships/slideLayout" Target="../slideLayouts/slideLayout12.xml"/><Relationship Id="rId2" Type="http://schemas.openxmlformats.org/officeDocument/2006/relationships/image" Target="../media/image29.png"/><Relationship Id="rId1" Type="http://schemas.openxmlformats.org/officeDocument/2006/relationships/image" Target="../media/image28.png"/></Relationships>
</file>

<file path=ppt/slides/_rels/slide72.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12.xml"/><Relationship Id="rId1" Type="http://schemas.openxmlformats.org/officeDocument/2006/relationships/image" Target="../media/image30.png"/></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2.xml"/></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62.xml"/><Relationship Id="rId2" Type="http://schemas.openxmlformats.org/officeDocument/2006/relationships/slideLayout" Target="../slideLayouts/slideLayout12.xml"/><Relationship Id="rId1" Type="http://schemas.openxmlformats.org/officeDocument/2006/relationships/image" Target="../media/image31.png"/></Relationships>
</file>

<file path=ppt/slides/_rels/slide76.xml.rels><?xml version="1.0" encoding="UTF-8" standalone="yes"?>
<Relationships xmlns="http://schemas.openxmlformats.org/package/2006/relationships"><Relationship Id="rId3" Type="http://schemas.openxmlformats.org/officeDocument/2006/relationships/notesSlide" Target="../notesSlides/notesSlide63.xml"/><Relationship Id="rId2" Type="http://schemas.openxmlformats.org/officeDocument/2006/relationships/slideLayout" Target="../slideLayouts/slideLayout12.xml"/><Relationship Id="rId1" Type="http://schemas.openxmlformats.org/officeDocument/2006/relationships/image" Target="../media/image32.jpeg"/></Relationships>
</file>

<file path=ppt/slides/_rels/slide77.xml.rels><?xml version="1.0" encoding="UTF-8" standalone="yes"?>
<Relationships xmlns="http://schemas.openxmlformats.org/package/2006/relationships"><Relationship Id="rId3" Type="http://schemas.openxmlformats.org/officeDocument/2006/relationships/notesSlide" Target="../notesSlides/notesSlide64.xml"/><Relationship Id="rId2" Type="http://schemas.openxmlformats.org/officeDocument/2006/relationships/slideLayout" Target="../slideLayouts/slideLayout12.xml"/><Relationship Id="rId1" Type="http://schemas.openxmlformats.org/officeDocument/2006/relationships/image" Target="../media/image33.png"/></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2.xml"/></Relationships>
</file>

<file path=ppt/slides/_rels/slide79.xml.rels><?xml version="1.0" encoding="UTF-8" standalone="yes"?>
<Relationships xmlns="http://schemas.openxmlformats.org/package/2006/relationships"><Relationship Id="rId4" Type="http://schemas.openxmlformats.org/officeDocument/2006/relationships/notesSlide" Target="../notesSlides/notesSlide66.xml"/><Relationship Id="rId3" Type="http://schemas.openxmlformats.org/officeDocument/2006/relationships/slideLayout" Target="../slideLayouts/slideLayout12.xml"/><Relationship Id="rId2" Type="http://schemas.openxmlformats.org/officeDocument/2006/relationships/image" Target="../media/image35.png"/><Relationship Id="rId1" Type="http://schemas.openxmlformats.org/officeDocument/2006/relationships/image" Target="../media/image3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0.xml.rels><?xml version="1.0" encoding="UTF-8" standalone="yes"?>
<Relationships xmlns="http://schemas.openxmlformats.org/package/2006/relationships"><Relationship Id="rId4" Type="http://schemas.openxmlformats.org/officeDocument/2006/relationships/notesSlide" Target="../notesSlides/notesSlide67.xml"/><Relationship Id="rId3" Type="http://schemas.openxmlformats.org/officeDocument/2006/relationships/slideLayout" Target="../slideLayouts/slideLayout12.xml"/><Relationship Id="rId2" Type="http://schemas.openxmlformats.org/officeDocument/2006/relationships/image" Target="../media/image37.png"/><Relationship Id="rId1" Type="http://schemas.openxmlformats.org/officeDocument/2006/relationships/image" Target="../media/image36.png"/></Relationships>
</file>

<file path=ppt/slides/_rels/slide81.xml.rels><?xml version="1.0" encoding="UTF-8" standalone="yes"?>
<Relationships xmlns="http://schemas.openxmlformats.org/package/2006/relationships"><Relationship Id="rId3" Type="http://schemas.openxmlformats.org/officeDocument/2006/relationships/notesSlide" Target="../notesSlides/notesSlide68.xml"/><Relationship Id="rId2" Type="http://schemas.openxmlformats.org/officeDocument/2006/relationships/slideLayout" Target="../slideLayouts/slideLayout12.xml"/><Relationship Id="rId1" Type="http://schemas.openxmlformats.org/officeDocument/2006/relationships/image" Target="../media/image38.png"/></Relationships>
</file>

<file path=ppt/slides/_rels/slide82.xml.rels><?xml version="1.0" encoding="UTF-8" standalone="yes"?>
<Relationships xmlns="http://schemas.openxmlformats.org/package/2006/relationships"><Relationship Id="rId3" Type="http://schemas.openxmlformats.org/officeDocument/2006/relationships/notesSlide" Target="../notesSlides/notesSlide69.xml"/><Relationship Id="rId2" Type="http://schemas.openxmlformats.org/officeDocument/2006/relationships/slideLayout" Target="../slideLayouts/slideLayout12.xml"/><Relationship Id="rId1" Type="http://schemas.openxmlformats.org/officeDocument/2006/relationships/image" Target="../media/image39.png"/></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2.xml"/></Relationships>
</file>

<file path=ppt/slides/_rels/slide84.xml.rels><?xml version="1.0" encoding="UTF-8" standalone="yes"?>
<Relationships xmlns="http://schemas.openxmlformats.org/package/2006/relationships"><Relationship Id="rId3" Type="http://schemas.openxmlformats.org/officeDocument/2006/relationships/notesSlide" Target="../notesSlides/notesSlide71.xml"/><Relationship Id="rId2" Type="http://schemas.openxmlformats.org/officeDocument/2006/relationships/slideLayout" Target="../slideLayouts/slideLayout12.xml"/><Relationship Id="rId1" Type="http://schemas.openxmlformats.org/officeDocument/2006/relationships/image" Target="../media/image40.png"/></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2.xml"/></Relationships>
</file>

<file path=ppt/slides/_rels/slide86.xml.rels><?xml version="1.0" encoding="UTF-8" standalone="yes"?>
<Relationships xmlns="http://schemas.openxmlformats.org/package/2006/relationships"><Relationship Id="rId3" Type="http://schemas.openxmlformats.org/officeDocument/2006/relationships/notesSlide" Target="../notesSlides/notesSlide73.xml"/><Relationship Id="rId2" Type="http://schemas.openxmlformats.org/officeDocument/2006/relationships/slideLayout" Target="../slideLayouts/slideLayout12.xml"/><Relationship Id="rId1" Type="http://schemas.openxmlformats.org/officeDocument/2006/relationships/image" Target="../media/image41.png"/></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0.xml.rels><?xml version="1.0" encoding="UTF-8" standalone="yes"?>
<Relationships xmlns="http://schemas.openxmlformats.org/package/2006/relationships"><Relationship Id="rId3" Type="http://schemas.openxmlformats.org/officeDocument/2006/relationships/notesSlide" Target="../notesSlides/notesSlide77.xml"/><Relationship Id="rId2" Type="http://schemas.openxmlformats.org/officeDocument/2006/relationships/slideLayout" Target="../slideLayouts/slideLayout12.xml"/><Relationship Id="rId1" Type="http://schemas.openxmlformats.org/officeDocument/2006/relationships/image" Target="../media/image42.png"/></Relationships>
</file>

<file path=ppt/slides/_rels/slide91.xml.rels><?xml version="1.0" encoding="UTF-8" standalone="yes"?>
<Relationships xmlns="http://schemas.openxmlformats.org/package/2006/relationships"><Relationship Id="rId3" Type="http://schemas.openxmlformats.org/officeDocument/2006/relationships/notesSlide" Target="../notesSlides/notesSlide78.xml"/><Relationship Id="rId2" Type="http://schemas.openxmlformats.org/officeDocument/2006/relationships/slideLayout" Target="../slideLayouts/slideLayout12.xml"/><Relationship Id="rId1" Type="http://schemas.openxmlformats.org/officeDocument/2006/relationships/image" Target="../media/image43.png"/></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2.xml"/></Relationships>
</file>

<file path=ppt/slides/_rels/slide93.xml.rels><?xml version="1.0" encoding="UTF-8" standalone="yes"?>
<Relationships xmlns="http://schemas.openxmlformats.org/package/2006/relationships"><Relationship Id="rId4" Type="http://schemas.openxmlformats.org/officeDocument/2006/relationships/notesSlide" Target="../notesSlides/notesSlide80.xml"/><Relationship Id="rId3" Type="http://schemas.openxmlformats.org/officeDocument/2006/relationships/slideLayout" Target="../slideLayouts/slideLayout12.xml"/><Relationship Id="rId2" Type="http://schemas.openxmlformats.org/officeDocument/2006/relationships/image" Target="../media/image45.png"/><Relationship Id="rId1" Type="http://schemas.openxmlformats.org/officeDocument/2006/relationships/image" Target="../media/image44.png"/></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2.xml"/></Relationships>
</file>

<file path=ppt/slides/_rels/slide95.xml.rels><?xml version="1.0" encoding="UTF-8" standalone="yes"?>
<Relationships xmlns="http://schemas.openxmlformats.org/package/2006/relationships"><Relationship Id="rId3" Type="http://schemas.openxmlformats.org/officeDocument/2006/relationships/notesSlide" Target="../notesSlides/notesSlide82.xml"/><Relationship Id="rId2" Type="http://schemas.openxmlformats.org/officeDocument/2006/relationships/slideLayout" Target="../slideLayouts/slideLayout12.xml"/><Relationship Id="rId1" Type="http://schemas.openxmlformats.org/officeDocument/2006/relationships/image" Target="../media/image46.png"/></Relationships>
</file>

<file path=ppt/slides/_rels/slide96.xml.rels><?xml version="1.0" encoding="UTF-8" standalone="yes"?>
<Relationships xmlns="http://schemas.openxmlformats.org/package/2006/relationships"><Relationship Id="rId3" Type="http://schemas.openxmlformats.org/officeDocument/2006/relationships/notesSlide" Target="../notesSlides/notesSlide83.xml"/><Relationship Id="rId2" Type="http://schemas.openxmlformats.org/officeDocument/2006/relationships/slideLayout" Target="../slideLayouts/slideLayout12.xml"/><Relationship Id="rId1" Type="http://schemas.openxmlformats.org/officeDocument/2006/relationships/image" Target="../media/image47.png"/></Relationships>
</file>

<file path=ppt/slides/_rels/slide97.xml.rels><?xml version="1.0" encoding="UTF-8" standalone="yes"?>
<Relationships xmlns="http://schemas.openxmlformats.org/package/2006/relationships"><Relationship Id="rId3" Type="http://schemas.openxmlformats.org/officeDocument/2006/relationships/notesSlide" Target="../notesSlides/notesSlide84.xml"/><Relationship Id="rId2" Type="http://schemas.openxmlformats.org/officeDocument/2006/relationships/slideLayout" Target="../slideLayouts/slideLayout12.xml"/><Relationship Id="rId1" Type="http://schemas.openxmlformats.org/officeDocument/2006/relationships/image" Target="../media/image48.png"/></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12.xml"/></Relationships>
</file>

<file path=ppt/slides/_rels/slide99.xml.rels><?xml version="1.0" encoding="UTF-8" standalone="yes"?>
<Relationships xmlns="http://schemas.openxmlformats.org/package/2006/relationships"><Relationship Id="rId3" Type="http://schemas.openxmlformats.org/officeDocument/2006/relationships/notesSlide" Target="../notesSlides/notesSlide86.xml"/><Relationship Id="rId2" Type="http://schemas.openxmlformats.org/officeDocument/2006/relationships/slideLayout" Target="../slideLayouts/slideLayout12.xml"/><Relationship Id="rId1" Type="http://schemas.openxmlformats.org/officeDocument/2006/relationships/image" Target="../media/image4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GB"/>
              <a:t>ML OPs</a:t>
            </a:r>
            <a:endParaRPr lang="en-GB"/>
          </a:p>
        </p:txBody>
      </p:sp>
      <p:sp>
        <p:nvSpPr>
          <p:cNvPr id="55" name="Google Shape;55;p13"/>
          <p:cNvSpPr txBox="1"/>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GB"/>
              <a:t>David Pratap</a:t>
            </a:r>
            <a:endParaRPr lang="en-GB"/>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Pop quiz</a:t>
            </a:r>
            <a:endParaRPr lang="en-US" dirty="0"/>
          </a:p>
        </p:txBody>
      </p:sp>
      <p:sp>
        <p:nvSpPr>
          <p:cNvPr id="3" name="Content Placeholder 2"/>
          <p:cNvSpPr>
            <a:spLocks noGrp="1"/>
          </p:cNvSpPr>
          <p:nvPr>
            <p:ph idx="1"/>
          </p:nvPr>
        </p:nvSpPr>
        <p:spPr/>
        <p:txBody>
          <a:bodyPr/>
          <a:lstStyle/>
          <a:p>
            <a:r>
              <a:rPr lang="en-US" dirty="0"/>
              <a:t>State True or False</a:t>
            </a:r>
            <a:endParaRPr lang="en-US" dirty="0"/>
          </a:p>
          <a:p>
            <a:r>
              <a:rPr lang="en-US" dirty="0"/>
              <a:t>A)  To make predictions from ML model you need data  </a:t>
            </a:r>
            <a:endParaRPr lang="en-US" dirty="0"/>
          </a:p>
          <a:p>
            <a:r>
              <a:rPr lang="en-US" dirty="0"/>
              <a:t>B)  ML finds patterns in existing data &amp; apply to new data </a:t>
            </a:r>
            <a:endParaRPr lang="en-US" dirty="0"/>
          </a:p>
          <a:p>
            <a:r>
              <a:rPr lang="en-US" dirty="0"/>
              <a:t>C) ML can only predict what will happen and not explain why something happens</a:t>
            </a:r>
            <a:endParaRPr lang="en-US" dirty="0"/>
          </a:p>
          <a:p>
            <a:r>
              <a:rPr lang="en-US" dirty="0"/>
              <a:t>D) ML’s applications is not limited to one type of problem/domain</a:t>
            </a:r>
            <a:endParaRPr lang="en-US" dirty="0"/>
          </a:p>
        </p:txBody>
      </p:sp>
      <p:sp>
        <p:nvSpPr>
          <p:cNvPr id="4" name="TextBox 3"/>
          <p:cNvSpPr txBox="1"/>
          <p:nvPr/>
        </p:nvSpPr>
        <p:spPr>
          <a:xfrm>
            <a:off x="6680926" y="1603344"/>
            <a:ext cx="646612" cy="252730"/>
          </a:xfrm>
          <a:prstGeom prst="rect">
            <a:avLst/>
          </a:prstGeom>
          <a:noFill/>
        </p:spPr>
        <p:txBody>
          <a:bodyPr wrap="square" rtlCol="0">
            <a:spAutoFit/>
          </a:bodyPr>
          <a:lstStyle/>
          <a:p>
            <a:r>
              <a:rPr lang="en-US" sz="1050" b="1" dirty="0">
                <a:solidFill>
                  <a:srgbClr val="FF0000"/>
                </a:solidFill>
              </a:rPr>
              <a:t>TRUE</a:t>
            </a:r>
            <a:endParaRPr lang="en-US" sz="1050" b="1" dirty="0">
              <a:solidFill>
                <a:srgbClr val="FF0000"/>
              </a:solidFill>
            </a:endParaRPr>
          </a:p>
        </p:txBody>
      </p:sp>
      <p:pic>
        <p:nvPicPr>
          <p:cNvPr id="5" name="Picture 4"/>
          <p:cNvPicPr>
            <a:picLocks noChangeAspect="1"/>
          </p:cNvPicPr>
          <p:nvPr/>
        </p:nvPicPr>
        <p:blipFill>
          <a:blip r:embed="rId1"/>
          <a:stretch>
            <a:fillRect/>
          </a:stretch>
        </p:blipFill>
        <p:spPr>
          <a:xfrm>
            <a:off x="6740616" y="1855816"/>
            <a:ext cx="685859" cy="370364"/>
          </a:xfrm>
          <a:prstGeom prst="rect">
            <a:avLst/>
          </a:prstGeom>
        </p:spPr>
      </p:pic>
      <p:pic>
        <p:nvPicPr>
          <p:cNvPr id="6" name="Picture 5"/>
          <p:cNvPicPr>
            <a:picLocks noChangeAspect="1"/>
          </p:cNvPicPr>
          <p:nvPr/>
        </p:nvPicPr>
        <p:blipFill>
          <a:blip r:embed="rId1"/>
          <a:stretch>
            <a:fillRect/>
          </a:stretch>
        </p:blipFill>
        <p:spPr>
          <a:xfrm>
            <a:off x="7571224" y="2877746"/>
            <a:ext cx="685859" cy="370364"/>
          </a:xfrm>
          <a:prstGeom prst="rect">
            <a:avLst/>
          </a:prstGeom>
        </p:spPr>
      </p:pic>
      <p:sp>
        <p:nvSpPr>
          <p:cNvPr id="8" name="TextBox 7"/>
          <p:cNvSpPr txBox="1"/>
          <p:nvPr/>
        </p:nvSpPr>
        <p:spPr>
          <a:xfrm>
            <a:off x="1882049" y="2547325"/>
            <a:ext cx="646612" cy="252730"/>
          </a:xfrm>
          <a:prstGeom prst="rect">
            <a:avLst/>
          </a:prstGeom>
          <a:noFill/>
        </p:spPr>
        <p:txBody>
          <a:bodyPr wrap="square" rtlCol="0">
            <a:spAutoFit/>
          </a:bodyPr>
          <a:lstStyle/>
          <a:p>
            <a:r>
              <a:rPr lang="en-US" sz="1050" b="1" dirty="0">
                <a:solidFill>
                  <a:srgbClr val="FF0000"/>
                </a:solidFill>
              </a:rPr>
              <a:t>FALSE</a:t>
            </a:r>
            <a:endParaRPr lang="en-US" sz="1050" b="1"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420" name="Shape 420"/>
        <p:cNvGrpSpPr/>
        <p:nvPr/>
      </p:nvGrpSpPr>
      <p:grpSpPr>
        <a:xfrm>
          <a:off x="0" y="0"/>
          <a:ext cx="0" cy="0"/>
          <a:chOff x="0" y="0"/>
          <a:chExt cx="0" cy="0"/>
        </a:xfrm>
      </p:grpSpPr>
      <p:sp>
        <p:nvSpPr>
          <p:cNvPr id="421" name="Google Shape;421;g25d16287bfe_0_279"/>
          <p:cNvSpPr txBox="1"/>
          <p:nvPr>
            <p:ph type="title"/>
          </p:nvPr>
        </p:nvSpPr>
        <p:spPr>
          <a:xfrm>
            <a:off x="311700" y="445025"/>
            <a:ext cx="8520525" cy="572625"/>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p>
        </p:txBody>
      </p:sp>
      <p:sp>
        <p:nvSpPr>
          <p:cNvPr id="422" name="Google Shape;422;g25d16287bfe_0_279"/>
          <p:cNvSpPr txBox="1"/>
          <p:nvPr>
            <p:ph type="body" idx="1"/>
          </p:nvPr>
        </p:nvSpPr>
        <p:spPr>
          <a:xfrm>
            <a:off x="311700" y="1152475"/>
            <a:ext cx="8520525"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p>
        </p:txBody>
      </p:sp>
      <p:pic>
        <p:nvPicPr>
          <p:cNvPr id="423" name="Google Shape;423;g25d16287bfe_0_279"/>
          <p:cNvPicPr preferRelativeResize="0"/>
          <p:nvPr/>
        </p:nvPicPr>
        <p:blipFill>
          <a:blip r:embed="rId1"/>
          <a:stretch>
            <a:fillRect/>
          </a:stretch>
        </p:blipFill>
        <p:spPr>
          <a:xfrm>
            <a:off x="0" y="0"/>
            <a:ext cx="9144000" cy="5143500"/>
          </a:xfrm>
          <a:prstGeom prst="rect">
            <a:avLst/>
          </a:prstGeom>
          <a:noFill/>
          <a:ln>
            <a:noFill/>
          </a:ln>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427" name="Shape 427"/>
        <p:cNvGrpSpPr/>
        <p:nvPr/>
      </p:nvGrpSpPr>
      <p:grpSpPr>
        <a:xfrm>
          <a:off x="0" y="0"/>
          <a:ext cx="0" cy="0"/>
          <a:chOff x="0" y="0"/>
          <a:chExt cx="0" cy="0"/>
        </a:xfrm>
      </p:grpSpPr>
      <p:sp>
        <p:nvSpPr>
          <p:cNvPr id="428" name="Google Shape;428;g25d16287bfe_0_286"/>
          <p:cNvSpPr txBox="1"/>
          <p:nvPr>
            <p:ph type="title"/>
          </p:nvPr>
        </p:nvSpPr>
        <p:spPr>
          <a:xfrm>
            <a:off x="311700" y="445025"/>
            <a:ext cx="8520525" cy="572625"/>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p>
        </p:txBody>
      </p:sp>
      <p:sp>
        <p:nvSpPr>
          <p:cNvPr id="429" name="Google Shape;429;g25d16287bfe_0_286"/>
          <p:cNvSpPr txBox="1"/>
          <p:nvPr>
            <p:ph type="body" idx="1"/>
          </p:nvPr>
        </p:nvSpPr>
        <p:spPr>
          <a:xfrm>
            <a:off x="116588" y="873243"/>
            <a:ext cx="8715600" cy="3695625"/>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p>
        </p:txBody>
      </p:sp>
      <p:pic>
        <p:nvPicPr>
          <p:cNvPr id="430" name="Google Shape;430;g25d16287bfe_0_286"/>
          <p:cNvPicPr preferRelativeResize="0"/>
          <p:nvPr/>
        </p:nvPicPr>
        <p:blipFill>
          <a:blip r:embed="rId1"/>
          <a:stretch>
            <a:fillRect/>
          </a:stretch>
        </p:blipFill>
        <p:spPr>
          <a:xfrm>
            <a:off x="0" y="0"/>
            <a:ext cx="7429500" cy="4179094"/>
          </a:xfrm>
          <a:prstGeom prst="rect">
            <a:avLst/>
          </a:prstGeom>
          <a:noFill/>
          <a:ln>
            <a:noFill/>
          </a:ln>
        </p:spPr>
      </p:pic>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434" name="Shape 434"/>
        <p:cNvGrpSpPr/>
        <p:nvPr/>
      </p:nvGrpSpPr>
      <p:grpSpPr>
        <a:xfrm>
          <a:off x="0" y="0"/>
          <a:ext cx="0" cy="0"/>
          <a:chOff x="0" y="0"/>
          <a:chExt cx="0" cy="0"/>
        </a:xfrm>
      </p:grpSpPr>
      <p:sp>
        <p:nvSpPr>
          <p:cNvPr id="435" name="Google Shape;435;g25d16287bfe_0_292"/>
          <p:cNvSpPr txBox="1"/>
          <p:nvPr>
            <p:ph type="title"/>
          </p:nvPr>
        </p:nvSpPr>
        <p:spPr>
          <a:xfrm>
            <a:off x="311700" y="445025"/>
            <a:ext cx="8520525" cy="572625"/>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p>
        </p:txBody>
      </p:sp>
      <p:sp>
        <p:nvSpPr>
          <p:cNvPr id="436" name="Google Shape;436;g25d16287bfe_0_292"/>
          <p:cNvSpPr txBox="1"/>
          <p:nvPr>
            <p:ph type="body" idx="1"/>
          </p:nvPr>
        </p:nvSpPr>
        <p:spPr>
          <a:xfrm>
            <a:off x="311700" y="1152475"/>
            <a:ext cx="8520525"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p>
        </p:txBody>
      </p:sp>
      <p:pic>
        <p:nvPicPr>
          <p:cNvPr id="437" name="Google Shape;437;g25d16287bfe_0_292"/>
          <p:cNvPicPr preferRelativeResize="0"/>
          <p:nvPr/>
        </p:nvPicPr>
        <p:blipFill>
          <a:blip r:embed="rId1"/>
          <a:stretch>
            <a:fillRect/>
          </a:stretch>
        </p:blipFill>
        <p:spPr>
          <a:xfrm>
            <a:off x="311700" y="175331"/>
            <a:ext cx="8468831" cy="4763719"/>
          </a:xfrm>
          <a:prstGeom prst="rect">
            <a:avLst/>
          </a:prstGeom>
          <a:noFill/>
          <a:ln>
            <a:noFill/>
          </a:ln>
        </p:spPr>
      </p:pic>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441" name="Shape 441"/>
        <p:cNvGrpSpPr/>
        <p:nvPr/>
      </p:nvGrpSpPr>
      <p:grpSpPr>
        <a:xfrm>
          <a:off x="0" y="0"/>
          <a:ext cx="0" cy="0"/>
          <a:chOff x="0" y="0"/>
          <a:chExt cx="0" cy="0"/>
        </a:xfrm>
      </p:grpSpPr>
      <p:sp>
        <p:nvSpPr>
          <p:cNvPr id="442" name="Google Shape;442;g25d16287bfe_0_298"/>
          <p:cNvSpPr txBox="1"/>
          <p:nvPr>
            <p:ph type="title"/>
          </p:nvPr>
        </p:nvSpPr>
        <p:spPr>
          <a:xfrm>
            <a:off x="311700" y="445025"/>
            <a:ext cx="8520525" cy="572625"/>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p>
        </p:txBody>
      </p:sp>
      <p:sp>
        <p:nvSpPr>
          <p:cNvPr id="443" name="Google Shape;443;g25d16287bfe_0_298"/>
          <p:cNvSpPr txBox="1"/>
          <p:nvPr>
            <p:ph type="body" idx="1"/>
          </p:nvPr>
        </p:nvSpPr>
        <p:spPr>
          <a:xfrm>
            <a:off x="311700" y="1152475"/>
            <a:ext cx="8520525"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p>
        </p:txBody>
      </p:sp>
      <p:pic>
        <p:nvPicPr>
          <p:cNvPr id="444" name="Google Shape;444;g25d16287bfe_0_298"/>
          <p:cNvPicPr preferRelativeResize="0"/>
          <p:nvPr/>
        </p:nvPicPr>
        <p:blipFill>
          <a:blip r:embed="rId1"/>
          <a:stretch>
            <a:fillRect/>
          </a:stretch>
        </p:blipFill>
        <p:spPr>
          <a:xfrm>
            <a:off x="242325" y="136313"/>
            <a:ext cx="8589900" cy="4831813"/>
          </a:xfrm>
          <a:prstGeom prst="rect">
            <a:avLst/>
          </a:prstGeom>
          <a:noFill/>
          <a:ln>
            <a:noFill/>
          </a:ln>
        </p:spPr>
      </p:pic>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448" name="Shape 448"/>
        <p:cNvGrpSpPr/>
        <p:nvPr/>
      </p:nvGrpSpPr>
      <p:grpSpPr>
        <a:xfrm>
          <a:off x="0" y="0"/>
          <a:ext cx="0" cy="0"/>
          <a:chOff x="0" y="0"/>
          <a:chExt cx="0" cy="0"/>
        </a:xfrm>
      </p:grpSpPr>
      <p:sp>
        <p:nvSpPr>
          <p:cNvPr id="449" name="Google Shape;449;g25d16287bfe_0_304"/>
          <p:cNvSpPr txBox="1"/>
          <p:nvPr>
            <p:ph type="title"/>
          </p:nvPr>
        </p:nvSpPr>
        <p:spPr>
          <a:xfrm>
            <a:off x="311700" y="445025"/>
            <a:ext cx="8520525" cy="572625"/>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p>
        </p:txBody>
      </p:sp>
      <p:sp>
        <p:nvSpPr>
          <p:cNvPr id="450" name="Google Shape;450;g25d16287bfe_0_304"/>
          <p:cNvSpPr txBox="1"/>
          <p:nvPr>
            <p:ph type="body" idx="1"/>
          </p:nvPr>
        </p:nvSpPr>
        <p:spPr>
          <a:xfrm>
            <a:off x="311700" y="1152475"/>
            <a:ext cx="8520525"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p>
        </p:txBody>
      </p:sp>
      <p:pic>
        <p:nvPicPr>
          <p:cNvPr id="451" name="Google Shape;451;g25d16287bfe_0_304"/>
          <p:cNvPicPr preferRelativeResize="0"/>
          <p:nvPr/>
        </p:nvPicPr>
        <p:blipFill>
          <a:blip r:embed="rId1"/>
          <a:stretch>
            <a:fillRect/>
          </a:stretch>
        </p:blipFill>
        <p:spPr>
          <a:xfrm>
            <a:off x="116588" y="65588"/>
            <a:ext cx="8852643" cy="4979607"/>
          </a:xfrm>
          <a:prstGeom prst="rect">
            <a:avLst/>
          </a:prstGeom>
          <a:noFill/>
          <a:ln>
            <a:noFill/>
          </a:ln>
        </p:spPr>
      </p:pic>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455" name="Shape 455"/>
        <p:cNvGrpSpPr/>
        <p:nvPr/>
      </p:nvGrpSpPr>
      <p:grpSpPr>
        <a:xfrm>
          <a:off x="0" y="0"/>
          <a:ext cx="0" cy="0"/>
          <a:chOff x="0" y="0"/>
          <a:chExt cx="0" cy="0"/>
        </a:xfrm>
      </p:grpSpPr>
      <p:sp>
        <p:nvSpPr>
          <p:cNvPr id="456" name="Google Shape;456;g25d16287bfe_0_310"/>
          <p:cNvSpPr txBox="1"/>
          <p:nvPr>
            <p:ph type="title"/>
          </p:nvPr>
        </p:nvSpPr>
        <p:spPr>
          <a:xfrm>
            <a:off x="311700" y="445025"/>
            <a:ext cx="8520525" cy="572625"/>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p>
        </p:txBody>
      </p:sp>
      <p:sp>
        <p:nvSpPr>
          <p:cNvPr id="457" name="Google Shape;457;g25d16287bfe_0_310"/>
          <p:cNvSpPr txBox="1"/>
          <p:nvPr>
            <p:ph type="body" idx="1"/>
          </p:nvPr>
        </p:nvSpPr>
        <p:spPr>
          <a:xfrm>
            <a:off x="311700" y="1152475"/>
            <a:ext cx="8520525"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p>
        </p:txBody>
      </p:sp>
      <p:pic>
        <p:nvPicPr>
          <p:cNvPr id="458" name="Google Shape;458;g25d16287bfe_0_310"/>
          <p:cNvPicPr preferRelativeResize="0"/>
          <p:nvPr/>
        </p:nvPicPr>
        <p:blipFill>
          <a:blip r:embed="rId1"/>
          <a:stretch>
            <a:fillRect/>
          </a:stretch>
        </p:blipFill>
        <p:spPr>
          <a:xfrm>
            <a:off x="170700" y="96019"/>
            <a:ext cx="8724132" cy="4907325"/>
          </a:xfrm>
          <a:prstGeom prst="rect">
            <a:avLst/>
          </a:prstGeom>
          <a:noFill/>
          <a:ln>
            <a:noFill/>
          </a:ln>
        </p:spPr>
      </p:pic>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462" name="Shape 462"/>
        <p:cNvGrpSpPr/>
        <p:nvPr/>
      </p:nvGrpSpPr>
      <p:grpSpPr>
        <a:xfrm>
          <a:off x="0" y="0"/>
          <a:ext cx="0" cy="0"/>
          <a:chOff x="0" y="0"/>
          <a:chExt cx="0" cy="0"/>
        </a:xfrm>
      </p:grpSpPr>
      <p:sp>
        <p:nvSpPr>
          <p:cNvPr id="463" name="Google Shape;463;g25d16287bfe_0_194"/>
          <p:cNvSpPr txBox="1"/>
          <p:nvPr>
            <p:ph type="title"/>
          </p:nvPr>
        </p:nvSpPr>
        <p:spPr>
          <a:xfrm>
            <a:off x="311700" y="445025"/>
            <a:ext cx="8520525" cy="572625"/>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000"/>
              <a:buNone/>
            </a:pPr>
            <a:r>
              <a:rPr lang="en-US"/>
              <a:t>TRAINING A CAT-DOG CLASSIFIER </a:t>
            </a:r>
            <a:endParaRPr lang="en-US"/>
          </a:p>
        </p:txBody>
      </p:sp>
      <p:sp>
        <p:nvSpPr>
          <p:cNvPr id="464" name="Google Shape;464;g25d16287bfe_0_194"/>
          <p:cNvSpPr txBox="1"/>
          <p:nvPr>
            <p:ph type="body" idx="1"/>
          </p:nvPr>
        </p:nvSpPr>
        <p:spPr>
          <a:xfrm>
            <a:off x="311700" y="1152475"/>
            <a:ext cx="8520525" cy="3416400"/>
          </a:xfrm>
          <a:prstGeom prst="rect">
            <a:avLst/>
          </a:prstGeom>
          <a:noFill/>
          <a:ln>
            <a:noFill/>
          </a:ln>
        </p:spPr>
        <p:txBody>
          <a:bodyPr spcFirstLastPara="1" wrap="square" lIns="91425" tIns="91425" rIns="91425" bIns="91425" anchor="t" anchorCtr="0">
            <a:normAutofit lnSpcReduction="10000"/>
          </a:bodyPr>
          <a:lstStyle/>
          <a:p>
            <a:pPr marL="609600" lvl="0" indent="-457200" algn="l" rtl="0">
              <a:lnSpc>
                <a:spcPct val="115000"/>
              </a:lnSpc>
              <a:spcBef>
                <a:spcPts val="0"/>
              </a:spcBef>
              <a:spcAft>
                <a:spcPts val="0"/>
              </a:spcAft>
              <a:buSzPts val="2400"/>
              <a:buChar char="●"/>
            </a:pPr>
            <a:r>
              <a:rPr lang="en-US"/>
              <a:t>You will sometimes hear that deep learning only works when lots of data is available. This is in part a valid point: one fundamental characteristic of deep learning is that it is able to find interesting features in the training data on its own, without any need for manual feature engineering, and this can only be achieved when lots of training examples are available. This is especially true for problems where the input samples are very high-dimensional, like images</a:t>
            </a:r>
            <a:endParaRPr lang="en-US"/>
          </a:p>
          <a:p>
            <a:pPr marL="609600" lvl="0" indent="-457200" algn="l" rtl="0">
              <a:lnSpc>
                <a:spcPct val="115000"/>
              </a:lnSpc>
              <a:spcBef>
                <a:spcPts val="0"/>
              </a:spcBef>
              <a:spcAft>
                <a:spcPts val="0"/>
              </a:spcAft>
              <a:buSzPts val="2400"/>
              <a:buChar char="●"/>
            </a:pPr>
            <a:r>
              <a:rPr lang="en-US"/>
              <a:t>The cats vs. dogs dataset that we will use isn’t packaged with Keras. It was made available by Kaggle.com as part of a computer vision competition in late 2013, back when convnets weren’t quite mainstream. You can download the original dataset at: www.kaggle.com/c/dogs-vs-cats/data </a:t>
            </a:r>
            <a:endParaRPr lang="en-US"/>
          </a:p>
          <a:p>
            <a:pPr marL="0" lvl="0" indent="0" algn="l" rtl="0">
              <a:lnSpc>
                <a:spcPct val="115000"/>
              </a:lnSpc>
              <a:spcBef>
                <a:spcPts val="0"/>
              </a:spcBef>
              <a:spcAft>
                <a:spcPts val="0"/>
              </a:spcAft>
              <a:buSzPts val="2400"/>
              <a:buNone/>
            </a:pPr>
            <a:endParaRPr b="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6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6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64">
                                            <p:txEl>
                                              <p:pRg st="2" end="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468" name="Shape 468"/>
        <p:cNvGrpSpPr/>
        <p:nvPr/>
      </p:nvGrpSpPr>
      <p:grpSpPr>
        <a:xfrm>
          <a:off x="0" y="0"/>
          <a:ext cx="0" cy="0"/>
          <a:chOff x="0" y="0"/>
          <a:chExt cx="0" cy="0"/>
        </a:xfrm>
      </p:grpSpPr>
      <p:sp>
        <p:nvSpPr>
          <p:cNvPr id="469" name="Google Shape;469;g25d16287bfe_0_199"/>
          <p:cNvSpPr txBox="1"/>
          <p:nvPr>
            <p:ph type="title"/>
          </p:nvPr>
        </p:nvSpPr>
        <p:spPr>
          <a:xfrm>
            <a:off x="311700" y="445025"/>
            <a:ext cx="8520525" cy="572625"/>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000"/>
              <a:buNone/>
            </a:pPr>
            <a:r>
              <a:rPr lang="en-US"/>
              <a:t>Training a Dog Cat Classifier</a:t>
            </a:r>
            <a:endParaRPr lang="en-US"/>
          </a:p>
        </p:txBody>
      </p:sp>
      <p:sp>
        <p:nvSpPr>
          <p:cNvPr id="470" name="Google Shape;470;g25d16287bfe_0_199"/>
          <p:cNvSpPr txBox="1"/>
          <p:nvPr>
            <p:ph type="body" idx="1"/>
          </p:nvPr>
        </p:nvSpPr>
        <p:spPr>
          <a:xfrm>
            <a:off x="311700" y="1152475"/>
            <a:ext cx="8520525" cy="3416400"/>
          </a:xfrm>
          <a:prstGeom prst="rect">
            <a:avLst/>
          </a:prstGeom>
          <a:noFill/>
          <a:ln>
            <a:noFill/>
          </a:ln>
        </p:spPr>
        <p:txBody>
          <a:bodyPr spcFirstLastPara="1" wrap="square" lIns="91425" tIns="91425" rIns="91425" bIns="91425" anchor="t" anchorCtr="0">
            <a:normAutofit/>
          </a:bodyPr>
          <a:lstStyle/>
          <a:p>
            <a:pPr marL="609600" lvl="0" indent="-457200" algn="l" rtl="0">
              <a:lnSpc>
                <a:spcPct val="115000"/>
              </a:lnSpc>
              <a:spcBef>
                <a:spcPts val="0"/>
              </a:spcBef>
              <a:spcAft>
                <a:spcPts val="0"/>
              </a:spcAft>
              <a:buSzPts val="2400"/>
              <a:buChar char="●"/>
            </a:pPr>
            <a:r>
              <a:rPr lang="en-US"/>
              <a:t>In the cats vs. dogs the Kaggle competition in 2013 was won by entrants who used convnets.</a:t>
            </a:r>
            <a:endParaRPr lang="en-US"/>
          </a:p>
          <a:p>
            <a:pPr marL="609600" lvl="0" indent="-457200" algn="l" rtl="0">
              <a:lnSpc>
                <a:spcPct val="115000"/>
              </a:lnSpc>
              <a:spcBef>
                <a:spcPts val="0"/>
              </a:spcBef>
              <a:spcAft>
                <a:spcPts val="0"/>
              </a:spcAft>
              <a:buSzPts val="2400"/>
              <a:buChar char="●"/>
            </a:pPr>
            <a:r>
              <a:rPr lang="en-US"/>
              <a:t> The best entries could achieve up to 95% accuracy. In our own example, </a:t>
            </a:r>
            <a:endParaRPr lang="en-US"/>
          </a:p>
          <a:p>
            <a:pPr marL="609600" lvl="0" indent="-457200" algn="l" rtl="0">
              <a:lnSpc>
                <a:spcPct val="115000"/>
              </a:lnSpc>
              <a:spcBef>
                <a:spcPts val="0"/>
              </a:spcBef>
              <a:spcAft>
                <a:spcPts val="0"/>
              </a:spcAft>
              <a:buSzPts val="2400"/>
              <a:buChar char="●"/>
            </a:pPr>
            <a:r>
              <a:rPr lang="en-US"/>
              <a:t>we will be training our models on less than 10% of the data that was available to the competitors.</a:t>
            </a:r>
            <a:endParaRPr lang="en-US"/>
          </a:p>
          <a:p>
            <a:pPr marL="609600" lvl="0" indent="-457200" algn="l" rtl="0">
              <a:lnSpc>
                <a:spcPct val="115000"/>
              </a:lnSpc>
              <a:spcBef>
                <a:spcPts val="0"/>
              </a:spcBef>
              <a:spcAft>
                <a:spcPts val="0"/>
              </a:spcAft>
              <a:buSzPts val="2400"/>
              <a:buChar char="●"/>
            </a:pPr>
            <a:r>
              <a:rPr lang="en-US"/>
              <a:t> This original dataset contains 25,000 images of dogs and cats (12,500 from each class) and is 543MB large (compressed). After downloading and uncompressing it, we will create a new dataset containing three subsets: a training set with 1000 samples of each class, a validation set with 500 samples of each class, and finally a test set with 500 samples of each class.</a:t>
            </a: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7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7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7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70">
                                            <p:txEl>
                                              <p:pRg st="3" end="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474" name="Shape 474"/>
        <p:cNvGrpSpPr/>
        <p:nvPr/>
      </p:nvGrpSpPr>
      <p:grpSpPr>
        <a:xfrm>
          <a:off x="0" y="0"/>
          <a:ext cx="0" cy="0"/>
          <a:chOff x="0" y="0"/>
          <a:chExt cx="0" cy="0"/>
        </a:xfrm>
      </p:grpSpPr>
      <p:sp>
        <p:nvSpPr>
          <p:cNvPr id="475" name="Google Shape;475;g25d16287bfe_0_204"/>
          <p:cNvSpPr txBox="1"/>
          <p:nvPr>
            <p:ph type="title"/>
          </p:nvPr>
        </p:nvSpPr>
        <p:spPr>
          <a:xfrm>
            <a:off x="311700" y="445025"/>
            <a:ext cx="8520525" cy="572625"/>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000"/>
              <a:buNone/>
            </a:pPr>
            <a:r>
              <a:rPr lang="en-US"/>
              <a:t>Steps for training a dog cat classifier using a CNN </a:t>
            </a:r>
            <a:endParaRPr lang="en-US"/>
          </a:p>
        </p:txBody>
      </p:sp>
      <p:sp>
        <p:nvSpPr>
          <p:cNvPr id="476" name="Google Shape;476;g25d16287bfe_0_204"/>
          <p:cNvSpPr txBox="1"/>
          <p:nvPr>
            <p:ph type="body" idx="1"/>
          </p:nvPr>
        </p:nvSpPr>
        <p:spPr>
          <a:xfrm>
            <a:off x="311700" y="1152475"/>
            <a:ext cx="8520525" cy="3416400"/>
          </a:xfrm>
          <a:prstGeom prst="rect">
            <a:avLst/>
          </a:prstGeom>
          <a:noFill/>
          <a:ln>
            <a:noFill/>
          </a:ln>
        </p:spPr>
        <p:txBody>
          <a:bodyPr spcFirstLastPara="1" wrap="square" lIns="91425" tIns="91425" rIns="91425" bIns="91425" anchor="t" anchorCtr="0">
            <a:normAutofit lnSpcReduction="20000"/>
          </a:bodyPr>
          <a:lstStyle/>
          <a:p>
            <a:pPr marL="609600" lvl="0" indent="-469900" algn="l" rtl="0">
              <a:lnSpc>
                <a:spcPct val="115000"/>
              </a:lnSpc>
              <a:spcBef>
                <a:spcPts val="0"/>
              </a:spcBef>
              <a:spcAft>
                <a:spcPts val="0"/>
              </a:spcAft>
              <a:buSzPts val="2600"/>
              <a:buChar char="●"/>
            </a:pPr>
            <a:r>
              <a:rPr lang="en-US"/>
              <a:t>Step1 : Copying images to training  validation and testing directories</a:t>
            </a:r>
            <a:endParaRPr lang="en-US"/>
          </a:p>
          <a:p>
            <a:pPr marL="609600" lvl="0" indent="-469900" algn="l" rtl="0">
              <a:lnSpc>
                <a:spcPct val="115000"/>
              </a:lnSpc>
              <a:spcBef>
                <a:spcPts val="0"/>
              </a:spcBef>
              <a:spcAft>
                <a:spcPts val="0"/>
              </a:spcAft>
              <a:buSzPts val="2600"/>
              <a:buChar char="●"/>
            </a:pPr>
            <a:r>
              <a:rPr lang="en-US"/>
              <a:t>Step2: Instantiating a small convent for dogs vs. cats classification</a:t>
            </a:r>
            <a:endParaRPr lang="en-US"/>
          </a:p>
          <a:p>
            <a:pPr marL="609600" lvl="0" indent="-469900" algn="l" rtl="0">
              <a:lnSpc>
                <a:spcPct val="115000"/>
              </a:lnSpc>
              <a:spcBef>
                <a:spcPts val="0"/>
              </a:spcBef>
              <a:spcAft>
                <a:spcPts val="0"/>
              </a:spcAft>
              <a:buSzPts val="2600"/>
              <a:buChar char="●"/>
            </a:pPr>
            <a:r>
              <a:rPr lang="en-US"/>
              <a:t>Step3: Configuring the model for training</a:t>
            </a:r>
            <a:endParaRPr lang="en-US"/>
          </a:p>
          <a:p>
            <a:pPr marL="609600" lvl="0" indent="-469900" algn="l" rtl="0">
              <a:lnSpc>
                <a:spcPct val="115000"/>
              </a:lnSpc>
              <a:spcBef>
                <a:spcPts val="0"/>
              </a:spcBef>
              <a:spcAft>
                <a:spcPts val="0"/>
              </a:spcAft>
              <a:buSzPts val="2600"/>
              <a:buChar char="●"/>
            </a:pPr>
            <a:r>
              <a:rPr lang="en-US"/>
              <a:t>Step4: Data Preprocessing using ImageDataGenerators from Keras</a:t>
            </a:r>
            <a:endParaRPr lang="en-US"/>
          </a:p>
          <a:p>
            <a:pPr marL="0" lvl="0" indent="0" algn="l" rtl="0">
              <a:lnSpc>
                <a:spcPct val="115000"/>
              </a:lnSpc>
              <a:spcBef>
                <a:spcPts val="0"/>
              </a:spcBef>
              <a:spcAft>
                <a:spcPts val="0"/>
              </a:spcAft>
              <a:buSzPts val="2600"/>
              <a:buNone/>
            </a:pPr>
            <a:r>
              <a:rPr lang="en-US"/>
              <a:t>                   - Read the picture files</a:t>
            </a:r>
            <a:endParaRPr lang="en-US"/>
          </a:p>
          <a:p>
            <a:pPr marL="0" lvl="0" indent="0" algn="l" rtl="0">
              <a:lnSpc>
                <a:spcPct val="115000"/>
              </a:lnSpc>
              <a:spcBef>
                <a:spcPts val="0"/>
              </a:spcBef>
              <a:spcAft>
                <a:spcPts val="0"/>
              </a:spcAft>
              <a:buSzPts val="2600"/>
              <a:buNone/>
            </a:pPr>
            <a:r>
              <a:rPr lang="en-US"/>
              <a:t>                   - De`code the JPEG content to RGB grids of pixels</a:t>
            </a:r>
            <a:endParaRPr lang="en-US"/>
          </a:p>
          <a:p>
            <a:pPr marL="0" lvl="0" indent="0" algn="l" rtl="0">
              <a:lnSpc>
                <a:spcPct val="115000"/>
              </a:lnSpc>
              <a:spcBef>
                <a:spcPts val="0"/>
              </a:spcBef>
              <a:spcAft>
                <a:spcPts val="0"/>
              </a:spcAft>
              <a:buSzPts val="2600"/>
              <a:buNone/>
            </a:pPr>
            <a:r>
              <a:rPr lang="en-US"/>
              <a:t>                   - Convert these to floating point tensors</a:t>
            </a:r>
            <a:endParaRPr lang="en-US"/>
          </a:p>
          <a:p>
            <a:pPr marL="0" lvl="0" indent="0" algn="l" rtl="0">
              <a:lnSpc>
                <a:spcPct val="115000"/>
              </a:lnSpc>
              <a:spcBef>
                <a:spcPts val="0"/>
              </a:spcBef>
              <a:spcAft>
                <a:spcPts val="0"/>
              </a:spcAft>
              <a:buSzPts val="2600"/>
              <a:buNone/>
            </a:pPr>
            <a:r>
              <a:rPr lang="en-US"/>
              <a:t>                   - Rescale the pixel values (between 0 to 255) to the [0,1] interval</a:t>
            </a:r>
            <a:endParaRPr lang="en-US"/>
          </a:p>
          <a:p>
            <a:pPr marL="0" lvl="0" indent="0" algn="l" rtl="0">
              <a:lnSpc>
                <a:spcPct val="115000"/>
              </a:lnSpc>
              <a:spcBef>
                <a:spcPts val="0"/>
              </a:spcBef>
              <a:spcAft>
                <a:spcPts val="0"/>
              </a:spcAft>
              <a:buSzPts val="2600"/>
              <a:buNone/>
            </a:pPr>
            <a:r>
              <a:rPr lang="en-US"/>
              <a:t>Step5 : Fitting the model using a batch generator</a:t>
            </a:r>
            <a:endParaRPr lang="en-US"/>
          </a:p>
          <a:p>
            <a:pPr marL="0" lvl="0" indent="0" algn="l" rtl="0">
              <a:lnSpc>
                <a:spcPct val="115000"/>
              </a:lnSpc>
              <a:spcBef>
                <a:spcPts val="0"/>
              </a:spcBef>
              <a:spcAft>
                <a:spcPts val="0"/>
              </a:spcAft>
              <a:buSzPts val="2600"/>
              <a:buNone/>
            </a:pPr>
            <a:r>
              <a:rPr lang="en-US"/>
              <a:t>Step6 : Displaying curves of loss and accuracy during training</a:t>
            </a:r>
            <a:endParaRPr lang="en-US"/>
          </a:p>
          <a:p>
            <a:pPr marL="0" lvl="0" indent="0" algn="l" rtl="0">
              <a:lnSpc>
                <a:spcPct val="115000"/>
              </a:lnSpc>
              <a:spcBef>
                <a:spcPts val="0"/>
              </a:spcBef>
              <a:spcAft>
                <a:spcPts val="0"/>
              </a:spcAft>
              <a:buSzPts val="2600"/>
              <a:buNone/>
            </a:pPr>
            <a:r>
              <a:rPr lang="en-US"/>
              <a:t>Step7 : Saving the model</a:t>
            </a: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7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7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7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7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7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7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76">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76">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76">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76">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76">
                                            <p:txEl>
                                              <p:pRg st="10" end="10"/>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480" name="Shape 480"/>
        <p:cNvGrpSpPr/>
        <p:nvPr/>
      </p:nvGrpSpPr>
      <p:grpSpPr>
        <a:xfrm>
          <a:off x="0" y="0"/>
          <a:ext cx="0" cy="0"/>
          <a:chOff x="0" y="0"/>
          <a:chExt cx="0" cy="0"/>
        </a:xfrm>
      </p:grpSpPr>
      <p:sp>
        <p:nvSpPr>
          <p:cNvPr id="481" name="Google Shape;481;g25d16287bfe_0_372"/>
          <p:cNvSpPr txBox="1"/>
          <p:nvPr>
            <p:ph type="title"/>
          </p:nvPr>
        </p:nvSpPr>
        <p:spPr>
          <a:xfrm>
            <a:off x="311700" y="445025"/>
            <a:ext cx="8520525" cy="572625"/>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000"/>
              <a:buNone/>
            </a:pPr>
            <a:r>
              <a:rPr lang="en-US"/>
              <a:t>References</a:t>
            </a:r>
            <a:endParaRPr lang="en-US"/>
          </a:p>
        </p:txBody>
      </p:sp>
      <p:sp>
        <p:nvSpPr>
          <p:cNvPr id="482" name="Google Shape;482;g25d16287bfe_0_372"/>
          <p:cNvSpPr txBox="1"/>
          <p:nvPr>
            <p:ph type="body" idx="1"/>
          </p:nvPr>
        </p:nvSpPr>
        <p:spPr>
          <a:xfrm>
            <a:off x="311700" y="1152475"/>
            <a:ext cx="8520525" cy="3416400"/>
          </a:xfrm>
          <a:prstGeom prst="rect">
            <a:avLst/>
          </a:prstGeom>
          <a:noFill/>
          <a:ln>
            <a:noFill/>
          </a:ln>
        </p:spPr>
        <p:txBody>
          <a:bodyPr spcFirstLastPara="1" wrap="square" lIns="91425" tIns="91425" rIns="91425" bIns="91425" anchor="t" anchorCtr="0">
            <a:normAutofit/>
          </a:bodyPr>
          <a:lstStyle/>
          <a:p>
            <a:pPr marL="609600" lvl="0" indent="-457200" algn="l" rtl="0">
              <a:lnSpc>
                <a:spcPct val="115000"/>
              </a:lnSpc>
              <a:spcBef>
                <a:spcPts val="0"/>
              </a:spcBef>
              <a:spcAft>
                <a:spcPts val="0"/>
              </a:spcAft>
              <a:buSzPts val="2400"/>
              <a:buChar char="●"/>
            </a:pPr>
            <a:r>
              <a:rPr lang="en-US" sz="1425"/>
              <a:t> </a:t>
            </a:r>
            <a:r>
              <a:rPr lang="en-US" sz="1425" b="1">
                <a:solidFill>
                  <a:srgbClr val="0F1111"/>
                </a:solidFill>
                <a:highlight>
                  <a:srgbClr val="FFFFFF"/>
                </a:highlight>
              </a:rPr>
              <a:t>Deep Learning with Python </a:t>
            </a:r>
            <a:r>
              <a:rPr lang="en-US" sz="1425" b="1">
                <a:solidFill>
                  <a:srgbClr val="565959"/>
                </a:solidFill>
                <a:highlight>
                  <a:srgbClr val="FFFFFF"/>
                </a:highlight>
              </a:rPr>
              <a:t>  </a:t>
            </a:r>
            <a:r>
              <a:rPr lang="en-US" sz="1425">
                <a:solidFill>
                  <a:srgbClr val="0F1111"/>
                </a:solidFill>
                <a:highlight>
                  <a:srgbClr val="FFFFFF"/>
                </a:highlight>
              </a:rPr>
              <a:t>by </a:t>
            </a:r>
            <a:r>
              <a:rPr lang="en-US" sz="1425">
                <a:solidFill>
                  <a:srgbClr val="007185"/>
                </a:solidFill>
                <a:highlight>
                  <a:srgbClr val="FFFFFF"/>
                </a:highlight>
                <a:uFill>
                  <a:noFill/>
                </a:uFill>
                <a:hlinkClick r:id="rId1"/>
              </a:rPr>
              <a:t>Francois Chollet</a:t>
            </a:r>
            <a:r>
              <a:rPr lang="en-US" sz="1425">
                <a:solidFill>
                  <a:srgbClr val="0F1111"/>
                </a:solidFill>
                <a:highlight>
                  <a:srgbClr val="FFFFFF"/>
                </a:highlight>
              </a:rPr>
              <a:t> </a:t>
            </a:r>
            <a:r>
              <a:rPr lang="en-US" sz="1425">
                <a:solidFill>
                  <a:srgbClr val="565959"/>
                </a:solidFill>
                <a:highlight>
                  <a:srgbClr val="FFFFFF"/>
                </a:highlight>
              </a:rPr>
              <a:t>(Author)</a:t>
            </a:r>
            <a:endParaRPr sz="1425">
              <a:solidFill>
                <a:srgbClr val="565959"/>
              </a:solidFill>
              <a:highlight>
                <a:srgbClr val="FFFFFF"/>
              </a:highlight>
            </a:endParaRPr>
          </a:p>
          <a:p>
            <a:pPr marL="0" lvl="0" indent="0" algn="l" rtl="0">
              <a:spcBef>
                <a:spcPts val="0"/>
              </a:spcBef>
              <a:spcAft>
                <a:spcPts val="0"/>
              </a:spcAft>
              <a:buNone/>
            </a:p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altLang="en-US"/>
              <a:t>THE ML DIAGRAM</a:t>
            </a:r>
            <a:endParaRPr lang="en-IN" altLang="en-US"/>
          </a:p>
        </p:txBody>
      </p:sp>
      <p:pic>
        <p:nvPicPr>
          <p:cNvPr id="4" name="Content Placeholder 3"/>
          <p:cNvPicPr>
            <a:picLocks noGrp="1" noChangeAspect="1"/>
          </p:cNvPicPr>
          <p:nvPr>
            <p:ph idx="1"/>
          </p:nvPr>
        </p:nvPicPr>
        <p:blipFill>
          <a:blip r:embed="rId1"/>
          <a:stretch>
            <a:fillRect/>
          </a:stretch>
        </p:blipFill>
        <p:spPr>
          <a:xfrm>
            <a:off x="311785" y="1216025"/>
            <a:ext cx="8526145" cy="271145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ML concepts </a:t>
            </a:r>
            <a:endParaRPr lang="en-US" dirty="0"/>
          </a:p>
        </p:txBody>
      </p:sp>
      <p:sp>
        <p:nvSpPr>
          <p:cNvPr id="3" name="Content Placeholder 2"/>
          <p:cNvSpPr>
            <a:spLocks noGrp="1"/>
          </p:cNvSpPr>
          <p:nvPr>
            <p:ph idx="1"/>
          </p:nvPr>
        </p:nvSpPr>
        <p:spPr/>
        <p:txBody>
          <a:bodyPr>
            <a:normAutofit fontScale="92500" lnSpcReduction="20000"/>
          </a:bodyPr>
          <a:lstStyle/>
          <a:p>
            <a:r>
              <a:rPr lang="en-US" b="1" dirty="0"/>
              <a:t>Supervised Learning</a:t>
            </a:r>
            <a:endParaRPr lang="en-US" b="1" dirty="0"/>
          </a:p>
          <a:p>
            <a:pPr marL="0" indent="0">
              <a:buNone/>
            </a:pPr>
            <a:r>
              <a:rPr lang="en-US" dirty="0"/>
              <a:t>     </a:t>
            </a:r>
            <a:r>
              <a:rPr lang="en-US" dirty="0">
                <a:sym typeface="Wingdings" panose="05000000000000000000" pitchFamily="2" charset="2"/>
              </a:rPr>
              <a:t>Training data has both features and label</a:t>
            </a:r>
            <a:endParaRPr lang="en-US" dirty="0">
              <a:sym typeface="Wingdings" panose="05000000000000000000" pitchFamily="2" charset="2"/>
            </a:endParaRPr>
          </a:p>
          <a:p>
            <a:pPr marL="0" indent="0">
              <a:buNone/>
            </a:pPr>
            <a:r>
              <a:rPr lang="en-US" dirty="0">
                <a:sym typeface="Wingdings" panose="05000000000000000000" pitchFamily="2" charset="2"/>
              </a:rPr>
              <a:t>                                                    features=predictor variables=IVs</a:t>
            </a:r>
            <a:endParaRPr lang="en-US" dirty="0"/>
          </a:p>
          <a:p>
            <a:pPr marL="0" indent="0">
              <a:buNone/>
            </a:pPr>
            <a:r>
              <a:rPr lang="en-US" dirty="0"/>
              <a:t>                                                   </a:t>
            </a:r>
            <a:r>
              <a:rPr lang="en-US" dirty="0">
                <a:sym typeface="Wingdings" panose="05000000000000000000" pitchFamily="2" charset="2"/>
              </a:rPr>
              <a:t> target variable=response variable=DV</a:t>
            </a:r>
            <a:endParaRPr lang="en-US" dirty="0">
              <a:sym typeface="Wingdings" panose="05000000000000000000" pitchFamily="2" charset="2"/>
            </a:endParaRPr>
          </a:p>
          <a:p>
            <a:pPr marL="0" indent="0">
              <a:buNone/>
            </a:pPr>
            <a:r>
              <a:rPr lang="en-US" dirty="0">
                <a:sym typeface="Wingdings" panose="05000000000000000000" pitchFamily="2" charset="2"/>
              </a:rPr>
              <a:t>     given a set of features/label pairs find a </a:t>
            </a:r>
            <a:r>
              <a:rPr lang="en-IN" altLang="en-US" dirty="0">
                <a:sym typeface="Wingdings" panose="05000000000000000000" pitchFamily="2" charset="2"/>
              </a:rPr>
              <a:t>mapping</a:t>
            </a:r>
            <a:r>
              <a:rPr lang="en-US" dirty="0">
                <a:sym typeface="Wingdings" panose="05000000000000000000" pitchFamily="2" charset="2"/>
              </a:rPr>
              <a:t> that predicts the label associated with previously unseen input</a:t>
            </a:r>
            <a:r>
              <a:rPr lang="en-IN" altLang="en-US" dirty="0">
                <a:sym typeface="Wingdings" panose="05000000000000000000" pitchFamily="2" charset="2"/>
              </a:rPr>
              <a:t> . </a:t>
            </a:r>
            <a:endParaRPr lang="en-US" dirty="0">
              <a:sym typeface="Wingdings" panose="05000000000000000000" pitchFamily="2" charset="2"/>
            </a:endParaRPr>
          </a:p>
          <a:p>
            <a:r>
              <a:rPr lang="en-US" b="1" dirty="0">
                <a:sym typeface="Wingdings" panose="05000000000000000000" pitchFamily="2" charset="2"/>
              </a:rPr>
              <a:t>Unsupervised Learning – </a:t>
            </a:r>
            <a:r>
              <a:rPr lang="en-US" dirty="0">
                <a:sym typeface="Wingdings" panose="05000000000000000000" pitchFamily="2" charset="2"/>
              </a:rPr>
              <a:t>Training data has only features </a:t>
            </a:r>
            <a:r>
              <a:rPr lang="en-US" dirty="0" err="1">
                <a:sym typeface="Wingdings" panose="05000000000000000000" pitchFamily="2" charset="2"/>
              </a:rPr>
              <a:t>i.e</a:t>
            </a:r>
            <a:r>
              <a:rPr lang="en-US" dirty="0">
                <a:sym typeface="Wingdings" panose="05000000000000000000" pitchFamily="2" charset="2"/>
              </a:rPr>
              <a:t> we don’t know the right answers</a:t>
            </a:r>
            <a:endParaRPr lang="en-US" dirty="0">
              <a:sym typeface="Wingdings" panose="05000000000000000000" pitchFamily="2" charset="2"/>
            </a:endParaRPr>
          </a:p>
          <a:p>
            <a:pPr marL="0" indent="0">
              <a:buNone/>
            </a:pPr>
            <a:r>
              <a:rPr lang="en-US" b="1" dirty="0">
                <a:sym typeface="Wingdings" panose="05000000000000000000" pitchFamily="2" charset="2"/>
              </a:rPr>
              <a:t>               </a:t>
            </a:r>
            <a:r>
              <a:rPr lang="en-US" b="1" dirty="0" err="1">
                <a:sym typeface="Wingdings" panose="05000000000000000000" pitchFamily="2" charset="2"/>
              </a:rPr>
              <a:t>eg</a:t>
            </a:r>
            <a:r>
              <a:rPr lang="en-US" b="1" dirty="0">
                <a:sym typeface="Wingdings" panose="05000000000000000000" pitchFamily="2" charset="2"/>
              </a:rPr>
              <a:t>. </a:t>
            </a:r>
            <a:r>
              <a:rPr lang="en-US" dirty="0">
                <a:sym typeface="Wingdings" panose="05000000000000000000" pitchFamily="2" charset="2"/>
              </a:rPr>
              <a:t>Anomaly detection</a:t>
            </a:r>
            <a:endParaRPr lang="en-US" dirty="0">
              <a:sym typeface="Wingdings" panose="05000000000000000000" pitchFamily="2" charset="2"/>
            </a:endParaRPr>
          </a:p>
          <a:p>
            <a:pPr marL="0" indent="0">
              <a:buNone/>
            </a:pPr>
            <a:r>
              <a:rPr lang="en-US" b="1" dirty="0">
                <a:sym typeface="Wingdings" panose="05000000000000000000" pitchFamily="2" charset="2"/>
              </a:rPr>
              <a:t>               Clustering – </a:t>
            </a:r>
            <a:r>
              <a:rPr lang="en-US" dirty="0">
                <a:sym typeface="Wingdings" panose="05000000000000000000" pitchFamily="2" charset="2"/>
              </a:rPr>
              <a:t>dividing data into groups based on similarity </a:t>
            </a:r>
            <a:endParaRPr lang="en-US" dirty="0">
              <a:sym typeface="Wingdings" panose="05000000000000000000" pitchFamily="2" charset="2"/>
            </a:endParaRPr>
          </a:p>
          <a:p>
            <a:pPr marL="0" indent="0">
              <a:buNone/>
            </a:pPr>
            <a:r>
              <a:rPr lang="en-US" b="1" dirty="0">
                <a:sym typeface="Wingdings" panose="05000000000000000000" pitchFamily="2" charset="2"/>
              </a:rPr>
              <a:t>    </a:t>
            </a:r>
            <a:r>
              <a:rPr lang="en-US" dirty="0">
                <a:sym typeface="Wingdings" panose="05000000000000000000" pitchFamily="2" charset="2"/>
              </a:rPr>
              <a:t>given a set of feature vectors( without labels) group them ‘natural clusters( labels for the groups)</a:t>
            </a:r>
            <a:endParaRPr lang="en-US" b="1" dirty="0"/>
          </a:p>
          <a:p>
            <a:pPr marL="0" indent="0">
              <a:buNone/>
            </a:pPr>
            <a:endParaRPr lang="en-US" dirty="0"/>
          </a:p>
          <a:p>
            <a:pPr marL="0" indent="0">
              <a:buNone/>
            </a:pP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Goal of Supervised Learning</a:t>
            </a:r>
            <a:endParaRPr lang="en-US" dirty="0"/>
          </a:p>
        </p:txBody>
      </p:sp>
      <p:sp>
        <p:nvSpPr>
          <p:cNvPr id="3" name="Content Placeholder 2"/>
          <p:cNvSpPr>
            <a:spLocks noGrp="1"/>
          </p:cNvSpPr>
          <p:nvPr>
            <p:ph idx="1"/>
          </p:nvPr>
        </p:nvSpPr>
        <p:spPr/>
        <p:txBody>
          <a:bodyPr>
            <a:normAutofit/>
          </a:bodyPr>
          <a:lstStyle/>
          <a:p>
            <a:r>
              <a:rPr lang="en-US" dirty="0"/>
              <a:t>Automate time consuming or expensive manual task , </a:t>
            </a:r>
            <a:r>
              <a:rPr lang="en-US" dirty="0" err="1"/>
              <a:t>eg</a:t>
            </a:r>
            <a:r>
              <a:rPr lang="en-US" dirty="0"/>
              <a:t>. Doctor’s diagnosis</a:t>
            </a:r>
            <a:endParaRPr lang="en-US" dirty="0"/>
          </a:p>
          <a:p>
            <a:r>
              <a:rPr lang="en-US" dirty="0"/>
              <a:t>Make predictions about the future</a:t>
            </a:r>
            <a:r>
              <a:rPr lang="en-US" dirty="0">
                <a:sym typeface="Wingdings" panose="05000000000000000000" pitchFamily="2" charset="2"/>
              </a:rPr>
              <a:t> will  a customer click on the ad or not </a:t>
            </a:r>
            <a:endParaRPr lang="en-US" dirty="0">
              <a:sym typeface="Wingdings" panose="05000000000000000000" pitchFamily="2" charset="2"/>
            </a:endParaRPr>
          </a:p>
          <a:p>
            <a:r>
              <a:rPr lang="en-US" dirty="0">
                <a:sym typeface="Wingdings" panose="05000000000000000000" pitchFamily="2" charset="2"/>
              </a:rPr>
              <a:t>Need  labelled data</a:t>
            </a:r>
            <a:endParaRPr lang="en-US" dirty="0">
              <a:sym typeface="Wingdings" panose="05000000000000000000" pitchFamily="2" charset="2"/>
            </a:endParaRPr>
          </a:p>
          <a:p>
            <a:pPr marL="0" indent="0">
              <a:buNone/>
            </a:pPr>
            <a:r>
              <a:rPr lang="en-US" dirty="0">
                <a:sym typeface="Wingdings" panose="05000000000000000000" pitchFamily="2" charset="2"/>
              </a:rPr>
              <a:t>                 get historical data with labels</a:t>
            </a:r>
            <a:endParaRPr lang="en-US" dirty="0">
              <a:sym typeface="Wingdings" panose="05000000000000000000" pitchFamily="2" charset="2"/>
            </a:endParaRPr>
          </a:p>
          <a:p>
            <a:pPr marL="0" indent="0">
              <a:buNone/>
            </a:pPr>
            <a:r>
              <a:rPr lang="en-US" dirty="0">
                <a:sym typeface="Wingdings" panose="05000000000000000000" pitchFamily="2" charset="2"/>
              </a:rPr>
              <a:t>                experiment to get labelled data ( </a:t>
            </a:r>
            <a:r>
              <a:rPr lang="en-US" dirty="0" err="1">
                <a:sym typeface="Wingdings" panose="05000000000000000000" pitchFamily="2" charset="2"/>
              </a:rPr>
              <a:t>eg</a:t>
            </a:r>
            <a:r>
              <a:rPr lang="en-US" dirty="0">
                <a:sym typeface="Wingdings" panose="05000000000000000000" pitchFamily="2" charset="2"/>
              </a:rPr>
              <a:t>. A/B testing to check no. of ad clicks)</a:t>
            </a:r>
            <a:endParaRPr lang="en-US" dirty="0">
              <a:sym typeface="Wingdings" panose="05000000000000000000" pitchFamily="2" charset="2"/>
            </a:endParaRPr>
          </a:p>
          <a:p>
            <a:pPr marL="0" indent="0">
              <a:buNone/>
            </a:pPr>
            <a:r>
              <a:rPr lang="en-US" dirty="0">
                <a:sym typeface="Wingdings" panose="05000000000000000000" pitchFamily="2" charset="2"/>
              </a:rPr>
              <a:t>                crowd sourcing labelled data , e</a:t>
            </a:r>
            <a:r>
              <a:rPr lang="en-IN" altLang="en-US" dirty="0">
                <a:sym typeface="Wingdings" panose="05000000000000000000" pitchFamily="2" charset="2"/>
              </a:rPr>
              <a:t>g</a:t>
            </a:r>
            <a:r>
              <a:rPr lang="en-US" dirty="0">
                <a:sym typeface="Wingdings" panose="05000000000000000000" pitchFamily="2" charset="2"/>
              </a:rPr>
              <a:t>. </a:t>
            </a:r>
            <a:r>
              <a:rPr lang="en-US" dirty="0" err="1">
                <a:sym typeface="Wingdings" panose="05000000000000000000" pitchFamily="2" charset="2"/>
              </a:rPr>
              <a:t>Recaptcha</a:t>
            </a:r>
            <a:r>
              <a:rPr lang="en-US" dirty="0">
                <a:sym typeface="Wingdings" panose="05000000000000000000" pitchFamily="2" charset="2"/>
              </a:rPr>
              <a:t> does for text recognition</a:t>
            </a:r>
            <a:endParaRPr lang="en-US" dirty="0">
              <a:sym typeface="Wingdings" panose="05000000000000000000" pitchFamily="2" charset="2"/>
            </a:endParaRPr>
          </a:p>
          <a:p>
            <a:r>
              <a:rPr lang="en-US" dirty="0">
                <a:sym typeface="Wingdings" panose="05000000000000000000" pitchFamily="2" charset="2"/>
              </a:rPr>
              <a:t>GOAL:  HAVE DATA WITH RIGHT PREDICTION LABELS SO THAT WE CAN </a:t>
            </a:r>
            <a:r>
              <a:rPr lang="en-IN" altLang="en-US" dirty="0">
                <a:sym typeface="Wingdings" panose="05000000000000000000" pitchFamily="2" charset="2"/>
              </a:rPr>
              <a:t>TRAIN A MODEL TO </a:t>
            </a:r>
            <a:r>
              <a:rPr lang="en-US" dirty="0">
                <a:sym typeface="Wingdings" panose="05000000000000000000" pitchFamily="2" charset="2"/>
              </a:rPr>
              <a:t>PREDICT ACCURATELY FOR NEW DATA </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Supervised Learning in python </a:t>
            </a:r>
            <a:endParaRPr lang="en-US" dirty="0"/>
          </a:p>
        </p:txBody>
      </p:sp>
      <p:sp>
        <p:nvSpPr>
          <p:cNvPr id="3" name="Content Placeholder 2"/>
          <p:cNvSpPr>
            <a:spLocks noGrp="1"/>
          </p:cNvSpPr>
          <p:nvPr>
            <p:ph idx="1"/>
          </p:nvPr>
        </p:nvSpPr>
        <p:spPr/>
        <p:txBody>
          <a:bodyPr/>
          <a:lstStyle/>
          <a:p>
            <a:r>
              <a:rPr lang="en-US" dirty="0"/>
              <a:t>We will use </a:t>
            </a:r>
            <a:r>
              <a:rPr lang="en-US" dirty="0" err="1"/>
              <a:t>scikit</a:t>
            </a:r>
            <a:r>
              <a:rPr lang="en-US" dirty="0"/>
              <a:t> learn/</a:t>
            </a:r>
            <a:r>
              <a:rPr lang="en-US" dirty="0" err="1"/>
              <a:t>sklearn</a:t>
            </a:r>
            <a:r>
              <a:rPr lang="en-IN" altLang="en-US" dirty="0" err="1"/>
              <a:t> ( an industry standard package )</a:t>
            </a:r>
            <a:r>
              <a:rPr lang="en-US" dirty="0"/>
              <a:t> </a:t>
            </a:r>
            <a:endParaRPr lang="en-US" dirty="0"/>
          </a:p>
          <a:p>
            <a:pPr marL="0" indent="0">
              <a:buNone/>
            </a:pPr>
            <a:r>
              <a:rPr lang="en-US" dirty="0"/>
              <a:t>              </a:t>
            </a:r>
            <a:r>
              <a:rPr lang="en-US" dirty="0">
                <a:sym typeface="Wingdings" panose="05000000000000000000" pitchFamily="2" charset="2"/>
              </a:rPr>
              <a:t> integrates well with </a:t>
            </a:r>
            <a:r>
              <a:rPr lang="en-US" dirty="0" err="1">
                <a:sym typeface="Wingdings" panose="05000000000000000000" pitchFamily="2" charset="2"/>
              </a:rPr>
              <a:t>SciPy</a:t>
            </a:r>
            <a:r>
              <a:rPr lang="en-US" dirty="0">
                <a:sym typeface="Wingdings" panose="05000000000000000000" pitchFamily="2" charset="2"/>
              </a:rPr>
              <a:t> package</a:t>
            </a:r>
            <a:endParaRPr lang="en-US" dirty="0"/>
          </a:p>
          <a:p>
            <a:r>
              <a:rPr lang="en-US" dirty="0"/>
              <a:t>Other libraries</a:t>
            </a:r>
            <a:endParaRPr lang="en-US" dirty="0"/>
          </a:p>
          <a:p>
            <a:pPr marL="0" indent="0">
              <a:buNone/>
            </a:pPr>
            <a:r>
              <a:rPr lang="en-US" dirty="0"/>
              <a:t>              </a:t>
            </a:r>
            <a:r>
              <a:rPr lang="en-US" dirty="0">
                <a:sym typeface="Wingdings" panose="05000000000000000000" pitchFamily="2" charset="2"/>
              </a:rPr>
              <a:t> </a:t>
            </a:r>
            <a:r>
              <a:rPr lang="en-US" dirty="0" err="1">
                <a:sym typeface="Wingdings" panose="05000000000000000000" pitchFamily="2" charset="2"/>
              </a:rPr>
              <a:t>tensorflow</a:t>
            </a:r>
            <a:endParaRPr lang="en-US" dirty="0">
              <a:sym typeface="Wingdings" panose="05000000000000000000" pitchFamily="2" charset="2"/>
            </a:endParaRPr>
          </a:p>
          <a:p>
            <a:pPr marL="0" indent="0">
              <a:buNone/>
            </a:pPr>
            <a:r>
              <a:rPr lang="en-US" dirty="0">
                <a:sym typeface="Wingdings" panose="05000000000000000000" pitchFamily="2" charset="2"/>
              </a:rPr>
              <a:t>               </a:t>
            </a:r>
            <a:r>
              <a:rPr lang="en-US" dirty="0" err="1">
                <a:sym typeface="Wingdings" panose="05000000000000000000" pitchFamily="2" charset="2"/>
              </a:rPr>
              <a:t>Keras</a:t>
            </a:r>
            <a:endParaRPr lang="en-US" dirty="0">
              <a:sym typeface="Wingdings" panose="05000000000000000000" pitchFamily="2" charset="2"/>
            </a:endParaRPr>
          </a:p>
          <a:p>
            <a:pPr marL="0" indent="0">
              <a:buNone/>
            </a:pPr>
            <a:endParaRPr lang="en-US" dirty="0">
              <a:sym typeface="Wingdings" panose="05000000000000000000" pitchFamily="2" charset="2"/>
            </a:endParaRPr>
          </a:p>
          <a:p>
            <a:pPr marL="0" indent="0">
              <a:buNone/>
            </a:pPr>
            <a:r>
              <a:rPr lang="en-US" dirty="0">
                <a:sym typeface="Wingdings" panose="05000000000000000000" pitchFamily="2" charset="2"/>
              </a:rPr>
              <a:t>      </a:t>
            </a:r>
            <a:endParaRPr lang="en-US"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Pop quiz</a:t>
            </a:r>
            <a:endParaRPr lang="en-US" dirty="0"/>
          </a:p>
        </p:txBody>
      </p:sp>
      <p:sp>
        <p:nvSpPr>
          <p:cNvPr id="3" name="Content Placeholder 2"/>
          <p:cNvSpPr>
            <a:spLocks noGrp="1"/>
          </p:cNvSpPr>
          <p:nvPr>
            <p:ph idx="1"/>
          </p:nvPr>
        </p:nvSpPr>
        <p:spPr/>
        <p:txBody>
          <a:bodyPr>
            <a:normAutofit/>
          </a:bodyPr>
          <a:lstStyle/>
          <a:p>
            <a:r>
              <a:rPr lang="en-US" dirty="0"/>
              <a:t>Which is a classification problem</a:t>
            </a:r>
            <a:endParaRPr lang="en-US" dirty="0"/>
          </a:p>
          <a:p>
            <a:r>
              <a:rPr lang="en-US" dirty="0"/>
              <a:t>Using labeled financial data to predict whether the value of a stock will go up or go down next week.</a:t>
            </a:r>
            <a:endParaRPr lang="en-US" dirty="0"/>
          </a:p>
          <a:p>
            <a:r>
              <a:rPr lang="en-US" dirty="0"/>
              <a:t>Using labeled housing price data to predict the price of a new house based on various features.</a:t>
            </a:r>
            <a:endParaRPr lang="en-US" dirty="0"/>
          </a:p>
          <a:p>
            <a:r>
              <a:rPr lang="en-US" dirty="0"/>
              <a:t>Using unlabeled data to cluster the students of an online education company into different categories based on their learning styles</a:t>
            </a:r>
            <a:endParaRPr lang="en-US" dirty="0"/>
          </a:p>
          <a:p>
            <a:r>
              <a:rPr lang="en-US" dirty="0"/>
              <a:t>Using labeled financial data to predict what the value of a stock will be next week.</a:t>
            </a:r>
            <a:endParaRPr lang="en-US" dirty="0"/>
          </a:p>
          <a:p>
            <a:endParaRPr lang="en-US" dirty="0"/>
          </a:p>
          <a:p>
            <a:endParaRPr lang="en-US" dirty="0"/>
          </a:p>
        </p:txBody>
      </p:sp>
      <p:pic>
        <p:nvPicPr>
          <p:cNvPr id="4" name="Picture 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94335" y="1646284"/>
            <a:ext cx="425257" cy="37800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altLang="en-US" dirty="0"/>
              <a:t>Data Scientist Toolkit</a:t>
            </a:r>
            <a:endParaRPr lang="en-IN" altLang="en-US" dirty="0"/>
          </a:p>
        </p:txBody>
      </p:sp>
      <p:sp>
        <p:nvSpPr>
          <p:cNvPr id="3" name="Content Placeholder 2"/>
          <p:cNvSpPr>
            <a:spLocks noGrp="1"/>
          </p:cNvSpPr>
          <p:nvPr>
            <p:ph idx="1"/>
          </p:nvPr>
        </p:nvSpPr>
        <p:spPr>
          <a:xfrm>
            <a:off x="280307" y="1246960"/>
            <a:ext cx="3348990" cy="3263504"/>
          </a:xfrm>
        </p:spPr>
        <p:txBody>
          <a:bodyPr>
            <a:normAutofit lnSpcReduction="10000"/>
          </a:bodyPr>
          <a:lstStyle/>
          <a:p>
            <a:r>
              <a:rPr lang="en-US" b="1" dirty="0">
                <a:solidFill>
                  <a:schemeClr val="tx1"/>
                </a:solidFill>
              </a:rPr>
              <a:t>CLASSIFICATION</a:t>
            </a:r>
            <a:endParaRPr lang="en-US" b="1" dirty="0">
              <a:solidFill>
                <a:schemeClr val="tx1"/>
              </a:solidFill>
            </a:endParaRPr>
          </a:p>
          <a:p>
            <a:r>
              <a:rPr lang="en-US" dirty="0">
                <a:solidFill>
                  <a:schemeClr val="tx1"/>
                </a:solidFill>
              </a:rPr>
              <a:t>Logistic Regression.</a:t>
            </a:r>
            <a:endParaRPr lang="en-US" dirty="0">
              <a:solidFill>
                <a:schemeClr val="tx1"/>
              </a:solidFill>
            </a:endParaRPr>
          </a:p>
          <a:p>
            <a:r>
              <a:rPr lang="en-US" dirty="0">
                <a:solidFill>
                  <a:schemeClr val="tx1"/>
                </a:solidFill>
              </a:rPr>
              <a:t>k-Nearest Neighbors.</a:t>
            </a:r>
            <a:endParaRPr lang="en-US" dirty="0">
              <a:solidFill>
                <a:schemeClr val="tx1"/>
              </a:solidFill>
            </a:endParaRPr>
          </a:p>
          <a:p>
            <a:r>
              <a:rPr lang="en-US" b="1" dirty="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Decision Trees.</a:t>
            </a:r>
            <a:endParaRPr lang="en-US" b="1" dirty="0">
              <a:solidFill>
                <a:schemeClr val="accent1"/>
              </a:solidFill>
              <a:effectLst>
                <a:outerShdw blurRad="38100" dist="25400" dir="5400000" algn="ctr" rotWithShape="0">
                  <a:srgbClr val="6E747A">
                    <a:alpha val="43000"/>
                  </a:srgbClr>
                </a:outerShdw>
              </a:effectLst>
            </a:endParaRPr>
          </a:p>
          <a:p>
            <a:r>
              <a:rPr lang="en-US" b="1" dirty="0">
                <a:gradFill>
                  <a:gsLst>
                    <a:gs pos="0">
                      <a:srgbClr val="007BD3"/>
                    </a:gs>
                    <a:gs pos="100000">
                      <a:srgbClr val="034373"/>
                    </a:gs>
                  </a:gsLst>
                  <a:lin scaled="0"/>
                </a:gradFill>
              </a:rPr>
              <a:t>Random Forests</a:t>
            </a:r>
            <a:endParaRPr lang="en-US" b="1" dirty="0">
              <a:gradFill>
                <a:gsLst>
                  <a:gs pos="0">
                    <a:srgbClr val="007BD3"/>
                  </a:gs>
                  <a:gs pos="100000">
                    <a:srgbClr val="034373"/>
                  </a:gs>
                </a:gsLst>
                <a:lin scaled="0"/>
              </a:gradFill>
            </a:endParaRPr>
          </a:p>
          <a:p>
            <a:r>
              <a:rPr lang="en-US" dirty="0">
                <a:solidFill>
                  <a:schemeClr val="tx1"/>
                </a:solidFill>
              </a:rPr>
              <a:t>Support Vector Machine</a:t>
            </a:r>
            <a:endParaRPr lang="en-US" dirty="0">
              <a:solidFill>
                <a:schemeClr val="tx1"/>
              </a:solidFill>
            </a:endParaRPr>
          </a:p>
          <a:p>
            <a:r>
              <a:rPr lang="en-US" dirty="0">
                <a:solidFill>
                  <a:schemeClr val="tx1"/>
                </a:solidFill>
              </a:rPr>
              <a:t>Naive Bayes.</a:t>
            </a:r>
            <a:endParaRPr lang="en-US" dirty="0">
              <a:solidFill>
                <a:schemeClr val="tx1"/>
              </a:solidFill>
            </a:endParaRPr>
          </a:p>
          <a:p>
            <a:r>
              <a:rPr lang="en-IN" altLang="en-US" dirty="0">
                <a:solidFill>
                  <a:schemeClr val="tx1"/>
                </a:solidFill>
              </a:rPr>
              <a:t>Gradient Boosting Trees</a:t>
            </a:r>
            <a:endParaRPr lang="en-IN" altLang="en-US" dirty="0">
              <a:solidFill>
                <a:schemeClr val="tx1"/>
              </a:solidFill>
            </a:endParaRPr>
          </a:p>
          <a:p>
            <a:r>
              <a:rPr lang="en-IN" altLang="en-US" dirty="0">
                <a:solidFill>
                  <a:schemeClr val="tx1"/>
                </a:solidFill>
              </a:rPr>
              <a:t>AdaBoost</a:t>
            </a:r>
            <a:endParaRPr lang="en-IN" altLang="en-US" dirty="0">
              <a:solidFill>
                <a:schemeClr val="tx1"/>
              </a:solidFill>
            </a:endParaRPr>
          </a:p>
          <a:p>
            <a:r>
              <a:rPr lang="en-IN" altLang="en-US" dirty="0">
                <a:solidFill>
                  <a:schemeClr val="tx1"/>
                </a:solidFill>
              </a:rPr>
              <a:t>XGBoost</a:t>
            </a:r>
            <a:endParaRPr lang="en-US" dirty="0">
              <a:solidFill>
                <a:schemeClr val="tx1"/>
              </a:solidFill>
            </a:endParaRPr>
          </a:p>
          <a:p>
            <a:pPr marL="0" indent="0">
              <a:buNone/>
            </a:pPr>
            <a:endParaRPr lang="en-US" dirty="0">
              <a:solidFill>
                <a:schemeClr val="tx1"/>
              </a:solidFill>
            </a:endParaRPr>
          </a:p>
        </p:txBody>
      </p:sp>
      <p:sp>
        <p:nvSpPr>
          <p:cNvPr id="4" name="Content Placeholder 2"/>
          <p:cNvSpPr txBox="1"/>
          <p:nvPr/>
        </p:nvSpPr>
        <p:spPr>
          <a:xfrm>
            <a:off x="3388178" y="1268016"/>
            <a:ext cx="3348990" cy="3263504"/>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b="1" dirty="0"/>
              <a:t>REGRESSION</a:t>
            </a:r>
            <a:endParaRPr lang="en-US" sz="1800" b="1" dirty="0"/>
          </a:p>
          <a:p>
            <a:r>
              <a:rPr lang="en-US" sz="1800" dirty="0"/>
              <a:t>Linear regression</a:t>
            </a:r>
            <a:endParaRPr lang="en-US" sz="1800" dirty="0"/>
          </a:p>
          <a:p>
            <a:r>
              <a:rPr lang="en-US" sz="1800" dirty="0"/>
              <a:t>Lasso Regression</a:t>
            </a:r>
            <a:endParaRPr lang="en-US" sz="1800" dirty="0"/>
          </a:p>
          <a:p>
            <a:r>
              <a:rPr lang="en-IN" altLang="en-US" sz="1800" dirty="0"/>
              <a:t>Ridge Regression</a:t>
            </a:r>
            <a:endParaRPr lang="en-US" sz="1800" dirty="0"/>
          </a:p>
          <a:p>
            <a:r>
              <a:rPr lang="en-US" sz="1800" dirty="0"/>
              <a:t>Decision Tree</a:t>
            </a:r>
            <a:r>
              <a:rPr lang="en-IN" altLang="en-US" sz="1800" dirty="0"/>
              <a:t> Regressor</a:t>
            </a:r>
            <a:endParaRPr lang="en-US" sz="1800" dirty="0"/>
          </a:p>
          <a:p>
            <a:r>
              <a:rPr lang="en-US" sz="1800" dirty="0"/>
              <a:t>Support Vector Regression</a:t>
            </a:r>
            <a:endParaRPr lang="en-US" sz="1800" dirty="0"/>
          </a:p>
          <a:p>
            <a:r>
              <a:rPr lang="en-US" sz="1800" dirty="0"/>
              <a:t> Random Forest Regressor.</a:t>
            </a:r>
            <a:endParaRPr lang="en-US" sz="1800" dirty="0"/>
          </a:p>
          <a:p>
            <a:endParaRPr lang="en-US" sz="1800" dirty="0"/>
          </a:p>
        </p:txBody>
      </p:sp>
      <p:sp>
        <p:nvSpPr>
          <p:cNvPr id="5" name="Content Placeholder 2"/>
          <p:cNvSpPr txBox="1"/>
          <p:nvPr/>
        </p:nvSpPr>
        <p:spPr>
          <a:xfrm>
            <a:off x="6588579" y="1269820"/>
            <a:ext cx="2555421" cy="3263504"/>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t>Clustering</a:t>
            </a:r>
            <a:endParaRPr lang="en-US" sz="2000" b="1" dirty="0"/>
          </a:p>
          <a:p>
            <a:r>
              <a:rPr lang="en-US" sz="2000" dirty="0"/>
              <a:t>K-means</a:t>
            </a:r>
            <a:endParaRPr lang="en-US" sz="2000" dirty="0"/>
          </a:p>
          <a:p>
            <a:r>
              <a:rPr lang="en-US" sz="2000" dirty="0"/>
              <a:t>Hierarchical clustering</a:t>
            </a:r>
            <a:endParaRPr lang="en-US" sz="2000" dirty="0"/>
          </a:p>
          <a:p>
            <a:r>
              <a:rPr lang="en-US" sz="2000" dirty="0" err="1"/>
              <a:t>DBScan</a:t>
            </a:r>
            <a:endParaRPr lang="en-US" sz="2000" dirty="0"/>
          </a:p>
          <a:p>
            <a:pPr marL="0" indent="0">
              <a:buFont typeface="Arial" panose="020B0604020202020204" pitchFamily="34" charset="0"/>
              <a:buNone/>
            </a:pPr>
            <a:endParaRPr lang="en-US" sz="2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P spid="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Model evaluation</a:t>
            </a:r>
            <a:endParaRPr lang="en-US" dirty="0"/>
          </a:p>
        </p:txBody>
      </p:sp>
      <p:sp>
        <p:nvSpPr>
          <p:cNvPr id="3" name="Content Placeholder 2"/>
          <p:cNvSpPr>
            <a:spLocks noGrp="1"/>
          </p:cNvSpPr>
          <p:nvPr>
            <p:ph idx="1"/>
          </p:nvPr>
        </p:nvSpPr>
        <p:spPr/>
        <p:txBody>
          <a:bodyPr/>
          <a:lstStyle/>
          <a:p>
            <a:r>
              <a:rPr lang="en-US" dirty="0">
                <a:solidFill>
                  <a:schemeClr val="tx1"/>
                </a:solidFill>
              </a:rPr>
              <a:t>To compute</a:t>
            </a:r>
            <a:r>
              <a:rPr lang="en-IN" altLang="en-US" dirty="0">
                <a:solidFill>
                  <a:schemeClr val="tx1"/>
                </a:solidFill>
              </a:rPr>
              <a:t> model evaluat metrics</a:t>
            </a:r>
            <a:r>
              <a:rPr lang="en-US" dirty="0">
                <a:solidFill>
                  <a:schemeClr val="tx1"/>
                </a:solidFill>
              </a:rPr>
              <a:t> we should use data the model has not seen before.</a:t>
            </a:r>
            <a:endParaRPr lang="en-US" dirty="0">
              <a:solidFill>
                <a:schemeClr val="tx1"/>
              </a:solidFill>
            </a:endParaRPr>
          </a:p>
          <a:p>
            <a:r>
              <a:rPr lang="en-US" dirty="0">
                <a:solidFill>
                  <a:schemeClr val="tx1"/>
                </a:solidFill>
              </a:rPr>
              <a:t>Split the dataset into training and testing data .</a:t>
            </a:r>
            <a:endParaRPr lang="en-US" dirty="0">
              <a:solidFill>
                <a:schemeClr val="tx1"/>
              </a:solidFill>
            </a:endParaRPr>
          </a:p>
          <a:p>
            <a:r>
              <a:rPr lang="en-US" dirty="0">
                <a:solidFill>
                  <a:schemeClr val="tx1"/>
                </a:solidFill>
              </a:rPr>
              <a:t>Fit/train the classifier on the training set .</a:t>
            </a:r>
            <a:endParaRPr lang="en-US" dirty="0">
              <a:solidFill>
                <a:schemeClr val="tx1"/>
              </a:solidFill>
            </a:endParaRPr>
          </a:p>
          <a:p>
            <a:r>
              <a:rPr lang="en-US" dirty="0">
                <a:solidFill>
                  <a:schemeClr val="tx1"/>
                </a:solidFill>
              </a:rPr>
              <a:t>Make the predictions on test set .</a:t>
            </a:r>
            <a:endParaRPr lang="en-US" dirty="0">
              <a:solidFill>
                <a:schemeClr val="tx1"/>
              </a:solidFill>
            </a:endParaRPr>
          </a:p>
          <a:p>
            <a:r>
              <a:rPr lang="en-US" dirty="0">
                <a:solidFill>
                  <a:schemeClr val="tx1"/>
                </a:solidFill>
              </a:rPr>
              <a:t>Compare predictions with known labels</a:t>
            </a:r>
            <a:endParaRPr lang="en-US" dirty="0">
              <a:solidFill>
                <a:schemeClr val="tx1"/>
              </a:solidFill>
            </a:endParaRPr>
          </a:p>
          <a:p>
            <a:pPr marL="0" indent="0">
              <a:buNone/>
            </a:pPr>
            <a:endParaRPr lang="en-US" dirty="0">
              <a:solidFill>
                <a:schemeClr val="tx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Model evaluation </a:t>
            </a:r>
            <a:endParaRPr lang="en-US" dirty="0"/>
          </a:p>
        </p:txBody>
      </p:sp>
      <p:sp>
        <p:nvSpPr>
          <p:cNvPr id="3" name="Content Placeholder 2"/>
          <p:cNvSpPr>
            <a:spLocks noGrp="1"/>
          </p:cNvSpPr>
          <p:nvPr>
            <p:ph idx="1"/>
          </p:nvPr>
        </p:nvSpPr>
        <p:spPr>
          <a:xfrm>
            <a:off x="628650" y="1369219"/>
            <a:ext cx="3270613" cy="3263504"/>
          </a:xfrm>
        </p:spPr>
        <p:txBody>
          <a:bodyPr>
            <a:normAutofit fontScale="80000" lnSpcReduction="10000"/>
          </a:bodyPr>
          <a:lstStyle/>
          <a:p>
            <a:r>
              <a:rPr lang="en-US" b="1" dirty="0"/>
              <a:t>Accuracy – In classification accuracy is a commonly used metric. Accuracy is the fraction of correct predictions</a:t>
            </a:r>
            <a:endParaRPr lang="en-US" b="1" dirty="0"/>
          </a:p>
          <a:p>
            <a:r>
              <a:rPr lang="en-US" b="1" dirty="0"/>
              <a:t>Precision- It is the model’s probability to convert. How accurate are the model’s predictions</a:t>
            </a:r>
            <a:endParaRPr lang="en-US" b="1" dirty="0"/>
          </a:p>
          <a:p>
            <a:r>
              <a:rPr lang="en-US" b="1" dirty="0"/>
              <a:t>Recall- model’s ability to recall the genuine positive values. It’s a measure of the models reach, </a:t>
            </a:r>
            <a:r>
              <a:rPr lang="en-US" b="1" dirty="0" err="1"/>
              <a:t>ie</a:t>
            </a:r>
            <a:r>
              <a:rPr lang="en-US" b="1" dirty="0"/>
              <a:t> higher the recall higher the reach  </a:t>
            </a:r>
            <a:endParaRPr lang="en-US" b="1" dirty="0"/>
          </a:p>
        </p:txBody>
      </p:sp>
      <p:sp>
        <p:nvSpPr>
          <p:cNvPr id="4" name="Content Placeholder 2"/>
          <p:cNvSpPr txBox="1"/>
          <p:nvPr/>
        </p:nvSpPr>
        <p:spPr>
          <a:xfrm>
            <a:off x="4572000" y="1444331"/>
            <a:ext cx="3500846" cy="3263504"/>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t>Coefficient of determination(R2)- a statistical measure of how well the data fits the regression line</a:t>
            </a:r>
            <a:endParaRPr lang="en-US" sz="1600" dirty="0"/>
          </a:p>
          <a:p>
            <a:r>
              <a:rPr lang="en-US" sz="1600" dirty="0"/>
              <a:t>Mean square error (MSE) – It is a measure of the mean of the squared error </a:t>
            </a:r>
            <a:endParaRPr lang="en-US" sz="1600" dirty="0"/>
          </a:p>
          <a:p>
            <a:endParaRPr lang="en-US" sz="1600" dirty="0"/>
          </a:p>
        </p:txBody>
      </p:sp>
      <p:pic>
        <p:nvPicPr>
          <p:cNvPr id="5" name="Picture 4"/>
          <p:cNvPicPr>
            <a:picLocks noChangeAspect="1"/>
          </p:cNvPicPr>
          <p:nvPr/>
        </p:nvPicPr>
        <p:blipFill>
          <a:blip r:embed="rId1"/>
          <a:stretch>
            <a:fillRect/>
          </a:stretch>
        </p:blipFill>
        <p:spPr>
          <a:xfrm>
            <a:off x="5139535" y="2915103"/>
            <a:ext cx="2543575" cy="747339"/>
          </a:xfrm>
          <a:prstGeom prst="rect">
            <a:avLst/>
          </a:prstGeom>
        </p:spPr>
      </p:pic>
      <p:sp>
        <p:nvSpPr>
          <p:cNvPr id="6" name="TextBox 5"/>
          <p:cNvSpPr txBox="1"/>
          <p:nvPr/>
        </p:nvSpPr>
        <p:spPr>
          <a:xfrm>
            <a:off x="5050635" y="976804"/>
            <a:ext cx="2155371" cy="414020"/>
          </a:xfrm>
          <a:prstGeom prst="rect">
            <a:avLst/>
          </a:prstGeom>
          <a:noFill/>
        </p:spPr>
        <p:txBody>
          <a:bodyPr wrap="square" rtlCol="0">
            <a:spAutoFit/>
          </a:bodyPr>
          <a:lstStyle/>
          <a:p>
            <a:r>
              <a:rPr lang="en-US" sz="2100" dirty="0">
                <a:solidFill>
                  <a:srgbClr val="FF0000"/>
                </a:solidFill>
              </a:rPr>
              <a:t>For Regression</a:t>
            </a:r>
            <a:endParaRPr lang="en-US" sz="2100" dirty="0">
              <a:solidFill>
                <a:srgbClr val="FF0000"/>
              </a:solidFill>
            </a:endParaRPr>
          </a:p>
        </p:txBody>
      </p:sp>
      <p:sp>
        <p:nvSpPr>
          <p:cNvPr id="7" name="TextBox 6"/>
          <p:cNvSpPr txBox="1"/>
          <p:nvPr/>
        </p:nvSpPr>
        <p:spPr>
          <a:xfrm>
            <a:off x="1242060" y="963930"/>
            <a:ext cx="2930525" cy="414020"/>
          </a:xfrm>
          <a:prstGeom prst="rect">
            <a:avLst/>
          </a:prstGeom>
          <a:noFill/>
        </p:spPr>
        <p:txBody>
          <a:bodyPr wrap="square" rtlCol="0">
            <a:spAutoFit/>
          </a:bodyPr>
          <a:lstStyle/>
          <a:p>
            <a:r>
              <a:rPr lang="en-US" sz="2100" dirty="0">
                <a:solidFill>
                  <a:srgbClr val="FF0000"/>
                </a:solidFill>
              </a:rPr>
              <a:t>For Classification</a:t>
            </a:r>
            <a:endParaRPr lang="en-US" sz="2100"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87" name="Shape 187"/>
        <p:cNvGrpSpPr/>
        <p:nvPr/>
      </p:nvGrpSpPr>
      <p:grpSpPr>
        <a:xfrm>
          <a:off x="0" y="0"/>
          <a:ext cx="0" cy="0"/>
          <a:chOff x="0" y="0"/>
          <a:chExt cx="0" cy="0"/>
        </a:xfrm>
      </p:grpSpPr>
      <p:sp>
        <p:nvSpPr>
          <p:cNvPr id="188" name="Google Shape;188;p35"/>
          <p:cNvSpPr txBox="1"/>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000"/>
              <a:buNone/>
            </a:pPr>
            <a:r>
              <a:rPr lang="en-GB"/>
              <a:t>ML Life cycle Steps</a:t>
            </a:r>
            <a:endParaRPr lang="en-GB"/>
          </a:p>
        </p:txBody>
      </p:sp>
      <p:sp>
        <p:nvSpPr>
          <p:cNvPr id="189" name="Google Shape;189;p35"/>
          <p:cNvSpPr txBox="1"/>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fontScale="25000" lnSpcReduction="20000"/>
          </a:bodyPr>
          <a:lstStyle/>
          <a:p>
            <a:pPr marL="0" lvl="0" indent="0" algn="l" rtl="0">
              <a:lnSpc>
                <a:spcPct val="115000"/>
              </a:lnSpc>
              <a:spcBef>
                <a:spcPts val="0"/>
              </a:spcBef>
              <a:spcAft>
                <a:spcPts val="0"/>
              </a:spcAft>
              <a:buClr>
                <a:schemeClr val="dk1"/>
              </a:buClr>
              <a:buSzPts val="275"/>
              <a:buFont typeface="Noto Sans Symbols"/>
              <a:buNone/>
            </a:pPr>
            <a:r>
              <a:rPr lang="en-GB" sz="8000" b="1"/>
              <a:t>DESIGN</a:t>
            </a:r>
            <a:endParaRPr sz="8000" b="1"/>
          </a:p>
          <a:p>
            <a:pPr marL="0" lvl="0" indent="0" algn="l" rtl="0">
              <a:lnSpc>
                <a:spcPct val="115000"/>
              </a:lnSpc>
              <a:spcBef>
                <a:spcPts val="0"/>
              </a:spcBef>
              <a:spcAft>
                <a:spcPts val="0"/>
              </a:spcAft>
              <a:buClr>
                <a:schemeClr val="dk1"/>
              </a:buClr>
              <a:buSzPts val="275"/>
              <a:buFont typeface="Noto Sans Symbols"/>
              <a:buNone/>
            </a:pPr>
            <a:r>
              <a:rPr lang="en-GB" sz="8000"/>
              <a:t>1.Data Acquisition</a:t>
            </a:r>
            <a:endParaRPr sz="8000"/>
          </a:p>
          <a:p>
            <a:pPr marL="0" lvl="0" indent="0" algn="l" rtl="0">
              <a:lnSpc>
                <a:spcPct val="115000"/>
              </a:lnSpc>
              <a:spcBef>
                <a:spcPts val="0"/>
              </a:spcBef>
              <a:spcAft>
                <a:spcPts val="0"/>
              </a:spcAft>
              <a:buClr>
                <a:schemeClr val="dk1"/>
              </a:buClr>
              <a:buSzPts val="275"/>
              <a:buFont typeface="Noto Sans Symbols"/>
              <a:buNone/>
            </a:pPr>
            <a:r>
              <a:rPr lang="en-GB" sz="8000"/>
              <a:t>2.Exploratory Data Analysis –    univariate &amp; bivariates &amp; correlations</a:t>
            </a:r>
            <a:endParaRPr sz="8000"/>
          </a:p>
          <a:p>
            <a:pPr marL="0" lvl="0" indent="0" algn="l" rtl="0">
              <a:lnSpc>
                <a:spcPct val="115000"/>
              </a:lnSpc>
              <a:spcBef>
                <a:spcPts val="0"/>
              </a:spcBef>
              <a:spcAft>
                <a:spcPts val="0"/>
              </a:spcAft>
              <a:buClr>
                <a:schemeClr val="dk1"/>
              </a:buClr>
              <a:buSzPts val="275"/>
              <a:buFont typeface="Arial" panose="020B0604020202020204"/>
              <a:buNone/>
            </a:pPr>
            <a:r>
              <a:rPr lang="en-GB" sz="8000"/>
              <a:t>3. Data Preprocessing</a:t>
            </a:r>
            <a:endParaRPr sz="8000"/>
          </a:p>
          <a:p>
            <a:pPr marL="0" lvl="0" indent="0" algn="l" rtl="0">
              <a:lnSpc>
                <a:spcPct val="115000"/>
              </a:lnSpc>
              <a:spcBef>
                <a:spcPts val="0"/>
              </a:spcBef>
              <a:spcAft>
                <a:spcPts val="0"/>
              </a:spcAft>
              <a:buClr>
                <a:schemeClr val="dk1"/>
              </a:buClr>
              <a:buSzPts val="275"/>
              <a:buFont typeface="Arial" panose="020B0604020202020204"/>
              <a:buNone/>
            </a:pPr>
            <a:r>
              <a:rPr lang="en-GB" sz="8000" b="1"/>
              <a:t>DEVELOPMENT</a:t>
            </a:r>
            <a:endParaRPr sz="8000" b="1"/>
          </a:p>
          <a:p>
            <a:pPr marL="0" lvl="0" indent="0" algn="l" rtl="0">
              <a:lnSpc>
                <a:spcPct val="115000"/>
              </a:lnSpc>
              <a:spcBef>
                <a:spcPts val="0"/>
              </a:spcBef>
              <a:spcAft>
                <a:spcPts val="0"/>
              </a:spcAft>
              <a:buClr>
                <a:schemeClr val="dk1"/>
              </a:buClr>
              <a:buSzPct val="34000"/>
              <a:buFont typeface="Arial" panose="020B0604020202020204"/>
              <a:buNone/>
            </a:pPr>
            <a:r>
              <a:rPr lang="en-GB" sz="8000"/>
              <a:t>4. Model Building with training data – Fit the model </a:t>
            </a:r>
            <a:endParaRPr sz="8000"/>
          </a:p>
          <a:p>
            <a:pPr marL="0" lvl="0" indent="0" algn="l" rtl="0">
              <a:lnSpc>
                <a:spcPct val="115000"/>
              </a:lnSpc>
              <a:spcBef>
                <a:spcPts val="0"/>
              </a:spcBef>
              <a:spcAft>
                <a:spcPts val="0"/>
              </a:spcAft>
              <a:buClr>
                <a:schemeClr val="dk1"/>
              </a:buClr>
              <a:buSzPct val="34000"/>
              <a:buFont typeface="Arial" panose="020B0604020202020204"/>
              <a:buNone/>
            </a:pPr>
            <a:r>
              <a:rPr lang="en-GB" sz="8000"/>
              <a:t>5. Model evaluation with test data – Check the metrics</a:t>
            </a:r>
            <a:endParaRPr sz="8000"/>
          </a:p>
          <a:p>
            <a:pPr marL="0" lvl="0" indent="0" algn="l" rtl="0">
              <a:lnSpc>
                <a:spcPct val="115000"/>
              </a:lnSpc>
              <a:spcBef>
                <a:spcPts val="0"/>
              </a:spcBef>
              <a:spcAft>
                <a:spcPts val="0"/>
              </a:spcAft>
              <a:buClr>
                <a:schemeClr val="dk1"/>
              </a:buClr>
              <a:buSzPct val="34000"/>
              <a:buFont typeface="Arial" panose="020B0604020202020204"/>
              <a:buNone/>
            </a:pPr>
            <a:r>
              <a:rPr lang="en-GB" sz="8000"/>
              <a:t>6. Model optimization-Hyperparameter tuning </a:t>
            </a:r>
            <a:endParaRPr sz="8000"/>
          </a:p>
          <a:p>
            <a:pPr marL="0" lvl="0" indent="0" algn="l" rtl="0">
              <a:lnSpc>
                <a:spcPct val="115000"/>
              </a:lnSpc>
              <a:spcBef>
                <a:spcPts val="0"/>
              </a:spcBef>
              <a:spcAft>
                <a:spcPts val="0"/>
              </a:spcAft>
              <a:buClr>
                <a:schemeClr val="dk1"/>
              </a:buClr>
              <a:buSzPct val="34000"/>
              <a:buFont typeface="Arial" panose="020B0604020202020204"/>
              <a:buNone/>
            </a:pPr>
            <a:r>
              <a:rPr lang="en-GB" sz="8000"/>
              <a:t>7. Model interpretation</a:t>
            </a:r>
            <a:endParaRPr sz="8000"/>
          </a:p>
          <a:p>
            <a:pPr marL="0" lvl="0" indent="0" algn="l" rtl="0">
              <a:lnSpc>
                <a:spcPct val="115000"/>
              </a:lnSpc>
              <a:spcBef>
                <a:spcPts val="0"/>
              </a:spcBef>
              <a:spcAft>
                <a:spcPts val="0"/>
              </a:spcAft>
              <a:buClr>
                <a:schemeClr val="dk1"/>
              </a:buClr>
              <a:buSzPct val="34000"/>
              <a:buFont typeface="Arial" panose="020B0604020202020204"/>
              <a:buNone/>
            </a:pPr>
            <a:r>
              <a:rPr lang="en-GB" sz="8000" b="1"/>
              <a:t>DEPLOYMENT</a:t>
            </a:r>
            <a:endParaRPr sz="8000" b="1"/>
          </a:p>
          <a:p>
            <a:pPr marL="0" lvl="0" indent="0" algn="l" rtl="0">
              <a:lnSpc>
                <a:spcPct val="115000"/>
              </a:lnSpc>
              <a:spcBef>
                <a:spcPts val="0"/>
              </a:spcBef>
              <a:spcAft>
                <a:spcPts val="0"/>
              </a:spcAft>
              <a:buClr>
                <a:schemeClr val="dk1"/>
              </a:buClr>
              <a:buSzPct val="34000"/>
              <a:buFont typeface="Arial" panose="020B0604020202020204"/>
              <a:buNone/>
            </a:pPr>
            <a:r>
              <a:rPr lang="en-GB" sz="8000"/>
              <a:t>8. Model Deployment</a:t>
            </a:r>
            <a:endParaRPr sz="8000"/>
          </a:p>
          <a:p>
            <a:pPr marL="0" lvl="0" indent="0" algn="l" rtl="0">
              <a:lnSpc>
                <a:spcPct val="115000"/>
              </a:lnSpc>
              <a:spcBef>
                <a:spcPts val="0"/>
              </a:spcBef>
              <a:spcAft>
                <a:spcPts val="0"/>
              </a:spcAft>
              <a:buClr>
                <a:schemeClr val="dk1"/>
              </a:buClr>
              <a:buSzPct val="34000"/>
              <a:buFont typeface="Arial" panose="020B0604020202020204"/>
              <a:buNone/>
            </a:pPr>
            <a:r>
              <a:rPr lang="en-GB" sz="8000"/>
              <a:t>9. Monitoring </a:t>
            </a:r>
            <a:endParaRPr sz="8000"/>
          </a:p>
          <a:p>
            <a:pPr marL="171450" lvl="0" indent="-153670" algn="l" rtl="0">
              <a:lnSpc>
                <a:spcPct val="115000"/>
              </a:lnSpc>
              <a:spcBef>
                <a:spcPts val="0"/>
              </a:spcBef>
              <a:spcAft>
                <a:spcPts val="0"/>
              </a:spcAft>
              <a:buClr>
                <a:schemeClr val="dk1"/>
              </a:buClr>
              <a:buSzPts val="275"/>
              <a:buFont typeface="Arial" panose="020B0604020202020204"/>
              <a:buNone/>
            </a:pPr>
            <a:endParaRPr sz="8000"/>
          </a:p>
          <a:p>
            <a:pPr marL="0" lvl="0" indent="0" algn="l" rtl="0">
              <a:lnSpc>
                <a:spcPct val="115000"/>
              </a:lnSpc>
              <a:spcBef>
                <a:spcPts val="1200"/>
              </a:spcBef>
              <a:spcAft>
                <a:spcPts val="0"/>
              </a:spcAft>
              <a:buClr>
                <a:schemeClr val="dk1"/>
              </a:buClr>
              <a:buSzPts val="275"/>
              <a:buFont typeface="Arial" panose="020B0604020202020204"/>
              <a:buNone/>
            </a:pPr>
            <a:r>
              <a:rPr lang="en-GB" sz="8000"/>
              <a:t>          </a:t>
            </a:r>
            <a:endParaRPr sz="80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59" name="Shape 59"/>
        <p:cNvGrpSpPr/>
        <p:nvPr/>
      </p:nvGrpSpPr>
      <p:grpSpPr>
        <a:xfrm>
          <a:off x="0" y="0"/>
          <a:ext cx="0" cy="0"/>
          <a:chOff x="0" y="0"/>
          <a:chExt cx="0" cy="0"/>
        </a:xfrm>
      </p:grpSpPr>
      <p:sp>
        <p:nvSpPr>
          <p:cNvPr id="60" name="Google Shape;60;p14"/>
          <p:cNvSpPr txBox="1"/>
          <p:nvPr>
            <p:ph type="title"/>
          </p:nvPr>
        </p:nvSpPr>
        <p:spPr>
          <a:xfrm>
            <a:off x="90475" y="3565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Contents ML OPs </a:t>
            </a:r>
            <a:endParaRPr lang="en-GB"/>
          </a:p>
        </p:txBody>
      </p:sp>
      <p:sp>
        <p:nvSpPr>
          <p:cNvPr id="61" name="Google Shape;61;p14"/>
          <p:cNvSpPr txBox="1"/>
          <p:nvPr>
            <p:ph type="body" idx="1"/>
          </p:nvPr>
        </p:nvSpPr>
        <p:spPr>
          <a:xfrm>
            <a:off x="455325" y="1367900"/>
            <a:ext cx="8520600" cy="3416400"/>
          </a:xfrm>
          <a:prstGeom prst="rect">
            <a:avLst/>
          </a:prstGeom>
        </p:spPr>
        <p:txBody>
          <a:bodyPr spcFirstLastPara="1" wrap="square" lIns="91425" tIns="91425" rIns="91425" bIns="91425" anchor="t" anchorCtr="0">
            <a:normAutofit/>
          </a:bodyPr>
          <a:lstStyle/>
          <a:p>
            <a:pPr marL="0" lvl="0" indent="0" algn="l" rtl="0">
              <a:spcBef>
                <a:spcPts val="1200"/>
              </a:spcBef>
              <a:spcAft>
                <a:spcPts val="1200"/>
              </a:spcAft>
              <a:buNone/>
            </a:pPr>
            <a:r>
              <a:rPr lang="en-IN" sz="2100"/>
              <a:t>DAY1- Intro to ML and </a:t>
            </a:r>
            <a:r>
              <a:rPr lang="en-IN" sz="2100">
                <a:sym typeface="+mn-ea"/>
              </a:rPr>
              <a:t>Demo of Medical diagnostic Model</a:t>
            </a:r>
            <a:endParaRPr lang="en-IN" sz="2100"/>
          </a:p>
          <a:p>
            <a:pPr marL="0" lvl="0" indent="0" algn="l" rtl="0">
              <a:spcBef>
                <a:spcPts val="1200"/>
              </a:spcBef>
              <a:spcAft>
                <a:spcPts val="1200"/>
              </a:spcAft>
              <a:buNone/>
            </a:pPr>
            <a:r>
              <a:rPr lang="en-IN" sz="2100"/>
              <a:t>Day2 Intro to MLOps deployment of Medical Diagnistic App</a:t>
            </a:r>
            <a:endParaRPr lang="en-IN" sz="2100"/>
          </a:p>
          <a:p>
            <a:pPr marL="0" lvl="0" indent="0" algn="l" rtl="0">
              <a:spcBef>
                <a:spcPts val="1200"/>
              </a:spcBef>
              <a:spcAft>
                <a:spcPts val="1200"/>
              </a:spcAft>
              <a:buNone/>
            </a:pPr>
            <a:r>
              <a:rPr lang="en-IN" sz="2100"/>
              <a:t>Day3- Demo of Deep Learning Computer Vision App</a:t>
            </a:r>
            <a:endParaRPr lang="en-IN" sz="2100"/>
          </a:p>
          <a:p>
            <a:pPr marL="0" lvl="0" indent="0" algn="l" rtl="0">
              <a:spcBef>
                <a:spcPts val="1200"/>
              </a:spcBef>
              <a:spcAft>
                <a:spcPts val="1200"/>
              </a:spcAft>
              <a:buNone/>
            </a:pPr>
            <a:endParaRPr lang="en-IN" sz="210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93" name="Shape 193"/>
        <p:cNvGrpSpPr/>
        <p:nvPr/>
      </p:nvGrpSpPr>
      <p:grpSpPr>
        <a:xfrm>
          <a:off x="0" y="0"/>
          <a:ext cx="0" cy="0"/>
          <a:chOff x="0" y="0"/>
          <a:chExt cx="0" cy="0"/>
        </a:xfrm>
      </p:grpSpPr>
      <p:sp>
        <p:nvSpPr>
          <p:cNvPr id="194" name="Google Shape;194;p36"/>
          <p:cNvSpPr txBox="1"/>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Pop Quiz : Classify as Design, Development, Deployment </a:t>
            </a:r>
            <a:endParaRPr lang="en-GB"/>
          </a:p>
        </p:txBody>
      </p:sp>
      <p:sp>
        <p:nvSpPr>
          <p:cNvPr id="195" name="Google Shape;195;p36"/>
          <p:cNvSpPr txBox="1"/>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AutoNum type="arabicPeriod"/>
            </a:pPr>
            <a:r>
              <a:rPr lang="en-GB"/>
              <a:t>Do an experiment comparing two algorithms</a:t>
            </a:r>
            <a:endParaRPr lang="en-GB"/>
          </a:p>
          <a:p>
            <a:pPr marL="457200" lvl="0" indent="-342900" algn="l" rtl="0">
              <a:spcBef>
                <a:spcPts val="0"/>
              </a:spcBef>
              <a:spcAft>
                <a:spcPts val="0"/>
              </a:spcAft>
              <a:buSzPts val="1800"/>
              <a:buAutoNum type="arabicPeriod"/>
            </a:pPr>
            <a:r>
              <a:rPr lang="en-GB"/>
              <a:t>Make an overview of potential data sources you need</a:t>
            </a:r>
            <a:endParaRPr lang="en-GB"/>
          </a:p>
          <a:p>
            <a:pPr marL="457200" lvl="0" indent="-342900" algn="l" rtl="0">
              <a:spcBef>
                <a:spcPts val="0"/>
              </a:spcBef>
              <a:spcAft>
                <a:spcPts val="0"/>
              </a:spcAft>
              <a:buSzPts val="1800"/>
              <a:buAutoNum type="arabicPeriod"/>
            </a:pPr>
            <a:r>
              <a:rPr lang="en-GB"/>
              <a:t>Deploy the machine learning model in the business process</a:t>
            </a:r>
            <a:endParaRPr lang="en-GB"/>
          </a:p>
          <a:p>
            <a:pPr marL="457200" lvl="0" indent="-342900" algn="l" rtl="0">
              <a:spcBef>
                <a:spcPts val="0"/>
              </a:spcBef>
              <a:spcAft>
                <a:spcPts val="0"/>
              </a:spcAft>
              <a:buSzPts val="1800"/>
              <a:buAutoNum type="arabicPeriod"/>
            </a:pPr>
            <a:r>
              <a:rPr lang="en-GB"/>
              <a:t>Talk to your business manager/client as to how accurate the ML model should be </a:t>
            </a:r>
            <a:endParaRPr lang="en-GB"/>
          </a:p>
          <a:p>
            <a:pPr marL="457200" lvl="0" indent="-342900" algn="l" rtl="0">
              <a:spcBef>
                <a:spcPts val="0"/>
              </a:spcBef>
              <a:spcAft>
                <a:spcPts val="0"/>
              </a:spcAft>
              <a:buSzPts val="1800"/>
              <a:buAutoNum type="arabicPeriod"/>
            </a:pPr>
            <a:r>
              <a:rPr lang="en-GB"/>
              <a:t>Combine two features to produce a new feature for your ML model</a:t>
            </a:r>
            <a:endParaRPr lang="en-GB"/>
          </a:p>
          <a:p>
            <a:pPr marL="457200" lvl="0" indent="-342900" algn="l" rtl="0">
              <a:spcBef>
                <a:spcPts val="0"/>
              </a:spcBef>
              <a:spcAft>
                <a:spcPts val="0"/>
              </a:spcAft>
              <a:buSzPts val="1800"/>
              <a:buAutoNum type="arabicPeriod"/>
            </a:pPr>
            <a:r>
              <a:rPr lang="en-GB"/>
              <a:t>Do a weekly check of you ML model Predictions</a:t>
            </a:r>
            <a:endParaRPr lang="en-GB"/>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99" name="Shape 199"/>
        <p:cNvGrpSpPr/>
        <p:nvPr/>
      </p:nvGrpSpPr>
      <p:grpSpPr>
        <a:xfrm>
          <a:off x="0" y="0"/>
          <a:ext cx="0" cy="0"/>
          <a:chOff x="0" y="0"/>
          <a:chExt cx="0" cy="0"/>
        </a:xfrm>
      </p:grpSpPr>
      <p:sp>
        <p:nvSpPr>
          <p:cNvPr id="200" name="Google Shape;200;p37"/>
          <p:cNvSpPr txBox="1"/>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000"/>
              <a:buNone/>
            </a:pPr>
            <a:r>
              <a:rPr lang="en-GB"/>
              <a:t>Evaluation Metrics for Classification- Confusion Matrix  </a:t>
            </a:r>
            <a:endParaRPr lang="en-GB"/>
          </a:p>
        </p:txBody>
      </p:sp>
      <p:sp>
        <p:nvSpPr>
          <p:cNvPr id="201" name="Google Shape;201;p37"/>
          <p:cNvSpPr txBox="1"/>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p>
            <a:pPr marL="457200" lvl="0" indent="-317500" algn="l" rtl="0">
              <a:lnSpc>
                <a:spcPct val="115000"/>
              </a:lnSpc>
              <a:spcBef>
                <a:spcPts val="1200"/>
              </a:spcBef>
              <a:spcAft>
                <a:spcPts val="0"/>
              </a:spcAft>
              <a:buClr>
                <a:schemeClr val="dk1"/>
              </a:buClr>
              <a:buSzPts val="1400"/>
              <a:buChar char="➢"/>
            </a:pPr>
            <a:r>
              <a:rPr lang="en-GB" sz="1400">
                <a:solidFill>
                  <a:schemeClr val="dk1"/>
                </a:solidFill>
              </a:rPr>
              <a:t>Precision and Recall are metrics that are used for evaluating the performance of a classification algorithm. These can be understood more clearly using a confusion matrix as shown beside. </a:t>
            </a:r>
            <a:endParaRPr sz="1400">
              <a:solidFill>
                <a:schemeClr val="dk1"/>
              </a:solidFill>
            </a:endParaRPr>
          </a:p>
          <a:p>
            <a:pPr marL="457200" lvl="0" indent="-311150" algn="l" rtl="0">
              <a:lnSpc>
                <a:spcPct val="115000"/>
              </a:lnSpc>
              <a:spcBef>
                <a:spcPts val="0"/>
              </a:spcBef>
              <a:spcAft>
                <a:spcPts val="0"/>
              </a:spcAft>
              <a:buClr>
                <a:schemeClr val="dk1"/>
              </a:buClr>
              <a:buSzPts val="1300"/>
              <a:buChar char="➢"/>
            </a:pPr>
            <a:r>
              <a:rPr lang="en-GB" sz="1300">
                <a:solidFill>
                  <a:schemeClr val="dk1"/>
                </a:solidFill>
              </a:rPr>
              <a:t>Precision is the proportion of true positives among those predicted positives. So Precision is a % expressing the accuracy with which positive classes are predicted.  As a formula Precision = TP/(TP+FP)  </a:t>
            </a:r>
            <a:endParaRPr sz="1300">
              <a:solidFill>
                <a:schemeClr val="dk1"/>
              </a:solidFill>
            </a:endParaRPr>
          </a:p>
          <a:p>
            <a:pPr marL="457200" lvl="0" indent="-311150" algn="l" rtl="0">
              <a:lnSpc>
                <a:spcPct val="115000"/>
              </a:lnSpc>
              <a:spcBef>
                <a:spcPts val="0"/>
              </a:spcBef>
              <a:spcAft>
                <a:spcPts val="0"/>
              </a:spcAft>
              <a:buClr>
                <a:schemeClr val="dk1"/>
              </a:buClr>
              <a:buSzPts val="1300"/>
              <a:buChar char="➢"/>
            </a:pPr>
            <a:r>
              <a:rPr lang="en-GB" sz="1300">
                <a:solidFill>
                  <a:schemeClr val="dk1"/>
                </a:solidFill>
              </a:rPr>
              <a:t>Recall on the other hand is the proportion of true positives among those that are actually positive. So recall is a % expressing the capacity of the model to recall positive values. As a formula Recall =TP/(TP+FN)</a:t>
            </a:r>
            <a:endParaRPr sz="1300">
              <a:solidFill>
                <a:schemeClr val="dk1"/>
              </a:solidFill>
            </a:endParaRPr>
          </a:p>
          <a:p>
            <a:pPr marL="457200" lvl="0" indent="-311150" algn="l" rtl="0">
              <a:lnSpc>
                <a:spcPct val="115000"/>
              </a:lnSpc>
              <a:spcBef>
                <a:spcPts val="0"/>
              </a:spcBef>
              <a:spcAft>
                <a:spcPts val="0"/>
              </a:spcAft>
              <a:buClr>
                <a:schemeClr val="dk1"/>
              </a:buClr>
              <a:buSzPts val="1300"/>
              <a:buChar char="➢"/>
            </a:pPr>
            <a:r>
              <a:rPr lang="en-GB" sz="1300">
                <a:solidFill>
                  <a:schemeClr val="dk1"/>
                </a:solidFill>
              </a:rPr>
              <a:t>These measures are very useful in a marketing scenario</a:t>
            </a:r>
            <a:endParaRPr sz="1300">
              <a:solidFill>
                <a:schemeClr val="dk1"/>
              </a:solidFill>
            </a:endParaRPr>
          </a:p>
          <a:p>
            <a:pPr marL="0" lvl="0" indent="0" algn="l" rtl="0">
              <a:lnSpc>
                <a:spcPct val="115000"/>
              </a:lnSpc>
              <a:spcBef>
                <a:spcPts val="1200"/>
              </a:spcBef>
              <a:spcAft>
                <a:spcPts val="0"/>
              </a:spcAft>
              <a:buClr>
                <a:schemeClr val="dk1"/>
              </a:buClr>
              <a:buSzPts val="1100"/>
              <a:buFont typeface="Arial" panose="020B0604020202020204"/>
              <a:buNone/>
            </a:pPr>
            <a:endParaRPr sz="1300">
              <a:solidFill>
                <a:schemeClr val="dk1"/>
              </a:solidFill>
            </a:endParaRPr>
          </a:p>
          <a:p>
            <a:pPr marL="0" lvl="0" indent="0" algn="l" rtl="0">
              <a:lnSpc>
                <a:spcPct val="115000"/>
              </a:lnSpc>
              <a:spcBef>
                <a:spcPts val="1200"/>
              </a:spcBef>
              <a:spcAft>
                <a:spcPts val="1200"/>
              </a:spcAft>
              <a:buSzPts val="1800"/>
              <a:buNone/>
            </a:pPr>
            <a:endParaRPr sz="1100"/>
          </a:p>
        </p:txBody>
      </p:sp>
      <p:pic>
        <p:nvPicPr>
          <p:cNvPr id="202" name="Google Shape;202;p37"/>
          <p:cNvPicPr preferRelativeResize="0"/>
          <p:nvPr/>
        </p:nvPicPr>
        <p:blipFill rotWithShape="1">
          <a:blip r:embed="rId1"/>
          <a:srcRect/>
          <a:stretch>
            <a:fillRect/>
          </a:stretch>
        </p:blipFill>
        <p:spPr>
          <a:xfrm>
            <a:off x="2576500" y="2919625"/>
            <a:ext cx="3990975" cy="24193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206" name="Shape 206"/>
        <p:cNvGrpSpPr/>
        <p:nvPr/>
      </p:nvGrpSpPr>
      <p:grpSpPr>
        <a:xfrm>
          <a:off x="0" y="0"/>
          <a:ext cx="0" cy="0"/>
          <a:chOff x="0" y="0"/>
          <a:chExt cx="0" cy="0"/>
        </a:xfrm>
      </p:grpSpPr>
      <p:sp>
        <p:nvSpPr>
          <p:cNvPr id="207" name="Google Shape;207;p38"/>
          <p:cNvSpPr txBox="1"/>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Pop Quiz</a:t>
            </a:r>
            <a:endParaRPr lang="en-GB"/>
          </a:p>
        </p:txBody>
      </p:sp>
      <p:sp>
        <p:nvSpPr>
          <p:cNvPr id="208" name="Google Shape;208;p38"/>
          <p:cNvSpPr txBox="1"/>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05192D"/>
                </a:solidFill>
                <a:highlight>
                  <a:srgbClr val="FFFFFF"/>
                </a:highlight>
              </a:rPr>
              <a:t>Which of the following situations looks like an example of overfitting?</a:t>
            </a:r>
            <a:endParaRPr>
              <a:solidFill>
                <a:srgbClr val="05192D"/>
              </a:solidFill>
              <a:highlight>
                <a:srgbClr val="FFFFFF"/>
              </a:highlight>
            </a:endParaRPr>
          </a:p>
          <a:p>
            <a:pPr marL="457200" lvl="0" indent="-342900" algn="l" rtl="0">
              <a:spcBef>
                <a:spcPts val="1200"/>
              </a:spcBef>
              <a:spcAft>
                <a:spcPts val="0"/>
              </a:spcAft>
              <a:buClr>
                <a:srgbClr val="05192D"/>
              </a:buClr>
              <a:buSzPts val="1800"/>
              <a:buAutoNum type="arabicPeriod"/>
            </a:pPr>
            <a:r>
              <a:rPr lang="en-GB">
                <a:solidFill>
                  <a:srgbClr val="05192D"/>
                </a:solidFill>
                <a:highlight>
                  <a:srgbClr val="FFFFFF"/>
                </a:highlight>
              </a:rPr>
              <a:t>Training accuracy 50%, testing accuracy 50%.</a:t>
            </a:r>
            <a:endParaRPr>
              <a:solidFill>
                <a:srgbClr val="05192D"/>
              </a:solidFill>
              <a:highlight>
                <a:srgbClr val="FFFFFF"/>
              </a:highlight>
            </a:endParaRPr>
          </a:p>
          <a:p>
            <a:pPr marL="457200" lvl="0" indent="-342900" algn="l" rtl="0">
              <a:spcBef>
                <a:spcPts val="0"/>
              </a:spcBef>
              <a:spcAft>
                <a:spcPts val="0"/>
              </a:spcAft>
              <a:buClr>
                <a:srgbClr val="05192D"/>
              </a:buClr>
              <a:buSzPts val="1800"/>
              <a:buAutoNum type="arabicPeriod"/>
            </a:pPr>
            <a:r>
              <a:rPr lang="en-GB">
                <a:solidFill>
                  <a:srgbClr val="05192D"/>
                </a:solidFill>
                <a:highlight>
                  <a:srgbClr val="FFFFFF"/>
                </a:highlight>
              </a:rPr>
              <a:t>Training accuracy 95%, testing accuracy 95%.</a:t>
            </a:r>
            <a:endParaRPr>
              <a:solidFill>
                <a:srgbClr val="05192D"/>
              </a:solidFill>
              <a:highlight>
                <a:srgbClr val="FFFFFF"/>
              </a:highlight>
            </a:endParaRPr>
          </a:p>
          <a:p>
            <a:pPr marL="457200" lvl="0" indent="-342900" algn="l" rtl="0">
              <a:spcBef>
                <a:spcPts val="0"/>
              </a:spcBef>
              <a:spcAft>
                <a:spcPts val="0"/>
              </a:spcAft>
              <a:buClr>
                <a:srgbClr val="05192D"/>
              </a:buClr>
              <a:buSzPts val="1800"/>
              <a:buAutoNum type="arabicPeriod"/>
            </a:pPr>
            <a:r>
              <a:rPr lang="en-GB">
                <a:solidFill>
                  <a:srgbClr val="05192D"/>
                </a:solidFill>
                <a:highlight>
                  <a:srgbClr val="FFFFFF"/>
                </a:highlight>
              </a:rPr>
              <a:t>Training accuracy 95%, testing accuracy 50%.</a:t>
            </a:r>
            <a:endParaRPr>
              <a:solidFill>
                <a:srgbClr val="05192D"/>
              </a:solidFill>
              <a:highlight>
                <a:srgbClr val="FFFFFF"/>
              </a:highlight>
            </a:endParaRPr>
          </a:p>
          <a:p>
            <a:pPr marL="457200" lvl="0" indent="-342900" algn="l" rtl="0">
              <a:spcBef>
                <a:spcPts val="0"/>
              </a:spcBef>
              <a:spcAft>
                <a:spcPts val="0"/>
              </a:spcAft>
              <a:buClr>
                <a:srgbClr val="05192D"/>
              </a:buClr>
              <a:buSzPts val="1800"/>
              <a:buAutoNum type="arabicPeriod"/>
            </a:pPr>
            <a:r>
              <a:rPr lang="en-GB">
                <a:solidFill>
                  <a:srgbClr val="05192D"/>
                </a:solidFill>
                <a:highlight>
                  <a:srgbClr val="FFFFFF"/>
                </a:highlight>
              </a:rPr>
              <a:t>Training accuracy 50%, testing accuracy 95%.</a:t>
            </a:r>
            <a:endParaRPr>
              <a:solidFill>
                <a:srgbClr val="05192D"/>
              </a:solidFill>
              <a:highlight>
                <a:srgbClr val="FFFFFF"/>
              </a:highlight>
            </a:endParaRPr>
          </a:p>
          <a:p>
            <a:pPr marL="0" lvl="0" indent="0" algn="l" rtl="0">
              <a:spcBef>
                <a:spcPts val="0"/>
              </a:spcBef>
              <a:spcAft>
                <a:spcPts val="1200"/>
              </a:spcAft>
              <a:buNone/>
            </a:pPr>
            <a:endParaRPr>
              <a:solidFill>
                <a:srgbClr val="05192D"/>
              </a:solidFill>
              <a:highlight>
                <a:srgbClr val="FFFFFF"/>
              </a:highlight>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212" name="Shape 212"/>
        <p:cNvGrpSpPr/>
        <p:nvPr/>
      </p:nvGrpSpPr>
      <p:grpSpPr>
        <a:xfrm>
          <a:off x="0" y="0"/>
          <a:ext cx="0" cy="0"/>
          <a:chOff x="0" y="0"/>
          <a:chExt cx="0" cy="0"/>
        </a:xfrm>
      </p:grpSpPr>
      <p:sp>
        <p:nvSpPr>
          <p:cNvPr id="213" name="Google Shape;213;p39"/>
          <p:cNvSpPr txBox="1"/>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000"/>
              <a:buNone/>
            </a:pPr>
            <a:r>
              <a:rPr lang="en-GB"/>
              <a:t>Algorithms for Classification</a:t>
            </a:r>
            <a:endParaRPr lang="en-GB"/>
          </a:p>
        </p:txBody>
      </p:sp>
      <p:sp>
        <p:nvSpPr>
          <p:cNvPr id="214" name="Google Shape;214;p39"/>
          <p:cNvSpPr txBox="1"/>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fontScale="70000" lnSpcReduction="10000"/>
          </a:bodyPr>
          <a:lstStyle/>
          <a:p>
            <a:pPr marL="457200" lvl="0" indent="-307975" algn="l" rtl="0">
              <a:lnSpc>
                <a:spcPct val="115000"/>
              </a:lnSpc>
              <a:spcBef>
                <a:spcPts val="0"/>
              </a:spcBef>
              <a:spcAft>
                <a:spcPts val="0"/>
              </a:spcAft>
              <a:buSzPct val="100000"/>
              <a:buChar char="➢"/>
            </a:pPr>
            <a:r>
              <a:rPr lang="en-GB" b="1"/>
              <a:t>K Nearest Neighbors</a:t>
            </a:r>
            <a:endParaRPr b="1"/>
          </a:p>
          <a:p>
            <a:pPr marL="457200" lvl="0" indent="-307975" algn="l" rtl="0">
              <a:lnSpc>
                <a:spcPct val="115000"/>
              </a:lnSpc>
              <a:spcBef>
                <a:spcPts val="0"/>
              </a:spcBef>
              <a:spcAft>
                <a:spcPts val="0"/>
              </a:spcAft>
              <a:buSzPct val="100000"/>
              <a:buChar char="➢"/>
            </a:pPr>
            <a:r>
              <a:rPr lang="en-GB"/>
              <a:t>Logistic Regression</a:t>
            </a:r>
            <a:endParaRPr lang="en-GB"/>
          </a:p>
          <a:p>
            <a:pPr marL="457200" lvl="0" indent="0" algn="l" rtl="0">
              <a:lnSpc>
                <a:spcPct val="115000"/>
              </a:lnSpc>
              <a:spcBef>
                <a:spcPts val="1200"/>
              </a:spcBef>
              <a:spcAft>
                <a:spcPts val="0"/>
              </a:spcAft>
              <a:buSzPct val="129000"/>
              <a:buNone/>
            </a:pPr>
            <a:r>
              <a:rPr lang="en-GB"/>
              <a:t>—---------------------------------</a:t>
            </a:r>
            <a:endParaRPr lang="en-GB"/>
          </a:p>
          <a:p>
            <a:pPr marL="457200" lvl="0" indent="-307975" algn="l" rtl="0">
              <a:lnSpc>
                <a:spcPct val="115000"/>
              </a:lnSpc>
              <a:spcBef>
                <a:spcPts val="1200"/>
              </a:spcBef>
              <a:spcAft>
                <a:spcPts val="0"/>
              </a:spcAft>
              <a:buSzPct val="100000"/>
              <a:buChar char="➢"/>
            </a:pPr>
            <a:r>
              <a:rPr lang="en-GB"/>
              <a:t>Decision Trees</a:t>
            </a:r>
            <a:endParaRPr lang="en-GB"/>
          </a:p>
          <a:p>
            <a:pPr marL="457200" lvl="0" indent="-307975" algn="l" rtl="0">
              <a:lnSpc>
                <a:spcPct val="115000"/>
              </a:lnSpc>
              <a:spcBef>
                <a:spcPts val="0"/>
              </a:spcBef>
              <a:spcAft>
                <a:spcPts val="0"/>
              </a:spcAft>
              <a:buSzPct val="100000"/>
              <a:buChar char="➢"/>
            </a:pPr>
            <a:r>
              <a:rPr lang="en-GB"/>
              <a:t>Voting Classifier</a:t>
            </a:r>
            <a:endParaRPr lang="en-GB"/>
          </a:p>
          <a:p>
            <a:pPr marL="457200" lvl="0" indent="-307975" algn="l" rtl="0">
              <a:lnSpc>
                <a:spcPct val="115000"/>
              </a:lnSpc>
              <a:spcBef>
                <a:spcPts val="0"/>
              </a:spcBef>
              <a:spcAft>
                <a:spcPts val="0"/>
              </a:spcAft>
              <a:buSzPct val="100000"/>
              <a:buChar char="➢"/>
            </a:pPr>
            <a:r>
              <a:rPr lang="en-GB"/>
              <a:t>Bagging Classifier</a:t>
            </a:r>
            <a:endParaRPr lang="en-GB"/>
          </a:p>
          <a:p>
            <a:pPr marL="457200" lvl="0" indent="-307975" algn="l" rtl="0">
              <a:lnSpc>
                <a:spcPct val="115000"/>
              </a:lnSpc>
              <a:spcBef>
                <a:spcPts val="0"/>
              </a:spcBef>
              <a:spcAft>
                <a:spcPts val="0"/>
              </a:spcAft>
              <a:buSzPct val="100000"/>
              <a:buChar char="➢"/>
            </a:pPr>
            <a:r>
              <a:rPr lang="en-GB" b="1"/>
              <a:t>Random Forest</a:t>
            </a:r>
            <a:endParaRPr b="1"/>
          </a:p>
          <a:p>
            <a:pPr marL="457200" lvl="0" indent="-307975" algn="l" rtl="0">
              <a:lnSpc>
                <a:spcPct val="115000"/>
              </a:lnSpc>
              <a:spcBef>
                <a:spcPts val="0"/>
              </a:spcBef>
              <a:spcAft>
                <a:spcPts val="0"/>
              </a:spcAft>
              <a:buSzPct val="100000"/>
              <a:buChar char="➢"/>
            </a:pPr>
            <a:r>
              <a:rPr lang="en-GB"/>
              <a:t>Naive Bayes</a:t>
            </a:r>
            <a:endParaRPr lang="en-GB"/>
          </a:p>
          <a:p>
            <a:pPr marL="457200" lvl="0" indent="0" algn="l" rtl="0">
              <a:lnSpc>
                <a:spcPct val="115000"/>
              </a:lnSpc>
              <a:spcBef>
                <a:spcPts val="1200"/>
              </a:spcBef>
              <a:spcAft>
                <a:spcPts val="0"/>
              </a:spcAft>
              <a:buSzPct val="129000"/>
              <a:buNone/>
            </a:pPr>
            <a:r>
              <a:rPr lang="en-GB"/>
              <a:t>—----------------------------------</a:t>
            </a:r>
            <a:endParaRPr lang="en-GB"/>
          </a:p>
          <a:p>
            <a:pPr marL="457200" lvl="0" indent="-307975" algn="l" rtl="0">
              <a:lnSpc>
                <a:spcPct val="115000"/>
              </a:lnSpc>
              <a:spcBef>
                <a:spcPts val="1200"/>
              </a:spcBef>
              <a:spcAft>
                <a:spcPts val="0"/>
              </a:spcAft>
              <a:buSzPct val="100000"/>
              <a:buChar char="➢"/>
            </a:pPr>
            <a:r>
              <a:rPr lang="en-GB"/>
              <a:t>Gradient Boosting</a:t>
            </a:r>
            <a:endParaRPr lang="en-GB"/>
          </a:p>
          <a:p>
            <a:pPr marL="457200" lvl="0" indent="-307975" algn="l" rtl="0">
              <a:lnSpc>
                <a:spcPct val="115000"/>
              </a:lnSpc>
              <a:spcBef>
                <a:spcPts val="0"/>
              </a:spcBef>
              <a:spcAft>
                <a:spcPts val="0"/>
              </a:spcAft>
              <a:buSzPct val="100000"/>
              <a:buChar char="➢"/>
            </a:pPr>
            <a:r>
              <a:rPr lang="en-GB"/>
              <a:t>Adaboost Classifier</a:t>
            </a:r>
            <a:endParaRPr lang="en-GB"/>
          </a:p>
          <a:p>
            <a:pPr marL="457200" lvl="0" indent="-307975" algn="l" rtl="0">
              <a:lnSpc>
                <a:spcPct val="115000"/>
              </a:lnSpc>
              <a:spcBef>
                <a:spcPts val="0"/>
              </a:spcBef>
              <a:spcAft>
                <a:spcPts val="0"/>
              </a:spcAft>
              <a:buSzPct val="100000"/>
              <a:buChar char="➢"/>
            </a:pPr>
            <a:r>
              <a:rPr lang="en-GB"/>
              <a:t>XgBoost Classifier</a:t>
            </a:r>
            <a:endParaRPr lang="en-GB"/>
          </a:p>
          <a:p>
            <a:pPr marL="457200" lvl="0" indent="-307975" algn="l" rtl="0">
              <a:lnSpc>
                <a:spcPct val="115000"/>
              </a:lnSpc>
              <a:spcBef>
                <a:spcPts val="0"/>
              </a:spcBef>
              <a:spcAft>
                <a:spcPts val="0"/>
              </a:spcAft>
              <a:buSzPct val="100000"/>
              <a:buChar char="➢"/>
            </a:pPr>
            <a:r>
              <a:rPr lang="en-GB" b="1"/>
              <a:t>SVM</a:t>
            </a:r>
            <a:endParaRPr b="1"/>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218" name="Shape 218"/>
        <p:cNvGrpSpPr/>
        <p:nvPr/>
      </p:nvGrpSpPr>
      <p:grpSpPr>
        <a:xfrm>
          <a:off x="0" y="0"/>
          <a:ext cx="0" cy="0"/>
          <a:chOff x="0" y="0"/>
          <a:chExt cx="0" cy="0"/>
        </a:xfrm>
      </p:grpSpPr>
      <p:sp>
        <p:nvSpPr>
          <p:cNvPr id="219" name="Google Shape;219;p40"/>
          <p:cNvSpPr txBox="1"/>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000"/>
              <a:buNone/>
            </a:pPr>
            <a:r>
              <a:rPr lang="en-GB"/>
              <a:t>KNN</a:t>
            </a:r>
            <a:endParaRPr lang="en-GB"/>
          </a:p>
        </p:txBody>
      </p:sp>
      <p:sp>
        <p:nvSpPr>
          <p:cNvPr id="220" name="Google Shape;220;p40"/>
          <p:cNvSpPr txBox="1"/>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p>
            <a:pPr marL="457200" lvl="0" indent="-342900" algn="l" rtl="0">
              <a:lnSpc>
                <a:spcPct val="115000"/>
              </a:lnSpc>
              <a:spcBef>
                <a:spcPts val="0"/>
              </a:spcBef>
              <a:spcAft>
                <a:spcPts val="0"/>
              </a:spcAft>
              <a:buSzPts val="1800"/>
              <a:buChar char="➢"/>
            </a:pPr>
            <a:r>
              <a:rPr lang="en-GB"/>
              <a:t>The k-nearest neighbors (KNN) algorithm is a supervised machine learning algorithm.</a:t>
            </a:r>
            <a:endParaRPr lang="en-GB"/>
          </a:p>
          <a:p>
            <a:pPr marL="457200" lvl="0" indent="-342900" algn="l" rtl="0">
              <a:lnSpc>
                <a:spcPct val="115000"/>
              </a:lnSpc>
              <a:spcBef>
                <a:spcPts val="0"/>
              </a:spcBef>
              <a:spcAft>
                <a:spcPts val="0"/>
              </a:spcAft>
              <a:buSzPts val="1800"/>
              <a:buChar char="➢"/>
            </a:pPr>
            <a:r>
              <a:rPr lang="en-GB"/>
              <a:t>KNN assumes that similar things exist in close proximity. This implies that similar data points are close to each other. KNN calculates the distance between points on a graph to decide similarity</a:t>
            </a:r>
            <a:endParaRPr lang="en-GB"/>
          </a:p>
          <a:p>
            <a:pPr marL="457200" lvl="0" indent="-342900" algn="l" rtl="0">
              <a:lnSpc>
                <a:spcPct val="115000"/>
              </a:lnSpc>
              <a:spcBef>
                <a:spcPts val="0"/>
              </a:spcBef>
              <a:spcAft>
                <a:spcPts val="0"/>
              </a:spcAft>
              <a:buSzPts val="1800"/>
              <a:buChar char="➢"/>
            </a:pPr>
            <a:r>
              <a:rPr lang="en-GB"/>
              <a:t>The distance can be of any type, e.g., Euclidean, Manhattan, etc.</a:t>
            </a:r>
            <a:endParaRPr lang="en-GB"/>
          </a:p>
          <a:p>
            <a:pPr marL="0" lvl="0" indent="0" algn="l" rtl="0">
              <a:lnSpc>
                <a:spcPct val="115000"/>
              </a:lnSpc>
              <a:spcBef>
                <a:spcPts val="1200"/>
              </a:spcBef>
              <a:spcAft>
                <a:spcPts val="0"/>
              </a:spcAft>
              <a:buClr>
                <a:schemeClr val="dk1"/>
              </a:buClr>
              <a:buSzPts val="1100"/>
              <a:buFont typeface="Arial" panose="020B0604020202020204"/>
              <a:buNone/>
            </a:pPr>
          </a:p>
          <a:p>
            <a:pPr marL="0" lvl="0" indent="0" algn="l" rtl="0">
              <a:lnSpc>
                <a:spcPct val="115000"/>
              </a:lnSpc>
              <a:spcBef>
                <a:spcPts val="1200"/>
              </a:spcBef>
              <a:spcAft>
                <a:spcPts val="1200"/>
              </a:spcAft>
              <a:buSzPts val="1800"/>
              <a:buNone/>
            </a:p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224" name="Shape 224"/>
        <p:cNvGrpSpPr/>
        <p:nvPr/>
      </p:nvGrpSpPr>
      <p:grpSpPr>
        <a:xfrm>
          <a:off x="0" y="0"/>
          <a:ext cx="0" cy="0"/>
          <a:chOff x="0" y="0"/>
          <a:chExt cx="0" cy="0"/>
        </a:xfrm>
      </p:grpSpPr>
      <p:sp>
        <p:nvSpPr>
          <p:cNvPr id="225" name="Google Shape;225;p41"/>
          <p:cNvSpPr txBox="1"/>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000"/>
              <a:buNone/>
            </a:pPr>
            <a:r>
              <a:rPr lang="en-GB"/>
              <a:t>K- Nearest Neighbors</a:t>
            </a:r>
            <a:endParaRPr lang="en-GB"/>
          </a:p>
        </p:txBody>
      </p:sp>
      <p:sp>
        <p:nvSpPr>
          <p:cNvPr id="226" name="Google Shape;226;p41"/>
          <p:cNvSpPr txBox="1"/>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p>
            <a:pPr marL="457200" lvl="0" indent="-342900" algn="l" rtl="0">
              <a:lnSpc>
                <a:spcPct val="115000"/>
              </a:lnSpc>
              <a:spcBef>
                <a:spcPts val="0"/>
              </a:spcBef>
              <a:spcAft>
                <a:spcPts val="0"/>
              </a:spcAft>
              <a:buSzPts val="1800"/>
              <a:buChar char="➢"/>
            </a:pPr>
            <a:r>
              <a:rPr lang="en-GB"/>
              <a:t>Basic Idea : predict the label of a data point by </a:t>
            </a:r>
            <a:endParaRPr lang="en-GB"/>
          </a:p>
          <a:p>
            <a:pPr marL="457200" lvl="0" indent="-342900" algn="l" rtl="0">
              <a:lnSpc>
                <a:spcPct val="115000"/>
              </a:lnSpc>
              <a:spcBef>
                <a:spcPts val="0"/>
              </a:spcBef>
              <a:spcAft>
                <a:spcPts val="0"/>
              </a:spcAft>
              <a:buSzPts val="1800"/>
              <a:buChar char="-"/>
            </a:pPr>
            <a:r>
              <a:rPr lang="en-GB"/>
              <a:t>Looking at “k” closest labelled data points</a:t>
            </a:r>
            <a:endParaRPr lang="en-GB"/>
          </a:p>
          <a:p>
            <a:pPr marL="457200" lvl="0" indent="-342900" algn="l" rtl="0">
              <a:lnSpc>
                <a:spcPct val="115000"/>
              </a:lnSpc>
              <a:spcBef>
                <a:spcPts val="0"/>
              </a:spcBef>
              <a:spcAft>
                <a:spcPts val="0"/>
              </a:spcAft>
              <a:buSzPts val="1800"/>
              <a:buChar char="-"/>
            </a:pPr>
            <a:r>
              <a:rPr lang="en-GB"/>
              <a:t>Taking a majority vote</a:t>
            </a:r>
            <a:endParaRPr lang="en-GB"/>
          </a:p>
        </p:txBody>
      </p:sp>
      <p:pic>
        <p:nvPicPr>
          <p:cNvPr id="227" name="Google Shape;227;p41"/>
          <p:cNvPicPr preferRelativeResize="0"/>
          <p:nvPr/>
        </p:nvPicPr>
        <p:blipFill rotWithShape="1">
          <a:blip r:embed="rId1"/>
          <a:srcRect/>
          <a:stretch>
            <a:fillRect/>
          </a:stretch>
        </p:blipFill>
        <p:spPr>
          <a:xfrm>
            <a:off x="548625" y="2205825"/>
            <a:ext cx="3253100" cy="2542675"/>
          </a:xfrm>
          <a:prstGeom prst="rect">
            <a:avLst/>
          </a:prstGeom>
          <a:noFill/>
          <a:ln>
            <a:noFill/>
          </a:ln>
        </p:spPr>
      </p:pic>
      <p:pic>
        <p:nvPicPr>
          <p:cNvPr id="228" name="Google Shape;228;p41"/>
          <p:cNvPicPr preferRelativeResize="0"/>
          <p:nvPr/>
        </p:nvPicPr>
        <p:blipFill rotWithShape="1">
          <a:blip r:embed="rId2"/>
          <a:srcRect/>
          <a:stretch>
            <a:fillRect/>
          </a:stretch>
        </p:blipFill>
        <p:spPr>
          <a:xfrm>
            <a:off x="4069225" y="2205829"/>
            <a:ext cx="3154485" cy="25426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232" name="Shape 232"/>
        <p:cNvGrpSpPr/>
        <p:nvPr/>
      </p:nvGrpSpPr>
      <p:grpSpPr>
        <a:xfrm>
          <a:off x="0" y="0"/>
          <a:ext cx="0" cy="0"/>
          <a:chOff x="0" y="0"/>
          <a:chExt cx="0" cy="0"/>
        </a:xfrm>
      </p:grpSpPr>
      <p:sp>
        <p:nvSpPr>
          <p:cNvPr id="233" name="Google Shape;233;p42"/>
          <p:cNvSpPr txBox="1"/>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000"/>
              <a:buNone/>
            </a:pPr>
            <a:r>
              <a:rPr lang="en-GB"/>
              <a:t>KNN Advantages and Disadvantages</a:t>
            </a:r>
            <a:endParaRPr lang="en-GB"/>
          </a:p>
        </p:txBody>
      </p:sp>
      <p:sp>
        <p:nvSpPr>
          <p:cNvPr id="234" name="Google Shape;234;p42"/>
          <p:cNvSpPr txBox="1"/>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p>
            <a:pPr marL="0" lvl="0" indent="0" algn="l" rtl="0">
              <a:lnSpc>
                <a:spcPct val="95000"/>
              </a:lnSpc>
              <a:spcBef>
                <a:spcPts val="0"/>
              </a:spcBef>
              <a:spcAft>
                <a:spcPts val="0"/>
              </a:spcAft>
              <a:buClr>
                <a:schemeClr val="dk1"/>
              </a:buClr>
              <a:buSzPts val="935"/>
              <a:buFont typeface="Arial" panose="020B0604020202020204"/>
              <a:buNone/>
            </a:pPr>
            <a:r>
              <a:rPr lang="en-GB" sz="1830" b="1"/>
              <a:t>Advantages</a:t>
            </a:r>
            <a:endParaRPr sz="1830" b="1"/>
          </a:p>
          <a:p>
            <a:pPr marL="457200" lvl="0" indent="-344805" algn="l" rtl="0">
              <a:lnSpc>
                <a:spcPct val="95000"/>
              </a:lnSpc>
              <a:spcBef>
                <a:spcPts val="0"/>
              </a:spcBef>
              <a:spcAft>
                <a:spcPts val="0"/>
              </a:spcAft>
              <a:buSzPts val="1830"/>
              <a:buChar char="➢"/>
            </a:pPr>
            <a:r>
              <a:rPr lang="en-GB" sz="1830"/>
              <a:t>Very easy to implement.</a:t>
            </a:r>
            <a:endParaRPr sz="1830"/>
          </a:p>
          <a:p>
            <a:pPr marL="457200" lvl="0" indent="-344805" algn="l" rtl="0">
              <a:lnSpc>
                <a:spcPct val="95000"/>
              </a:lnSpc>
              <a:spcBef>
                <a:spcPts val="0"/>
              </a:spcBef>
              <a:spcAft>
                <a:spcPts val="0"/>
              </a:spcAft>
              <a:buSzPts val="1830"/>
              <a:buChar char="➢"/>
            </a:pPr>
            <a:r>
              <a:rPr lang="en-GB" sz="1830"/>
              <a:t>This algorithm can be used for both classification and </a:t>
            </a:r>
            <a:endParaRPr sz="1830"/>
          </a:p>
          <a:p>
            <a:pPr marL="457200" lvl="0" indent="0" algn="l" rtl="0">
              <a:lnSpc>
                <a:spcPct val="95000"/>
              </a:lnSpc>
              <a:spcBef>
                <a:spcPts val="0"/>
              </a:spcBef>
              <a:spcAft>
                <a:spcPts val="0"/>
              </a:spcAft>
              <a:buSzPts val="935"/>
              <a:buNone/>
            </a:pPr>
            <a:r>
              <a:rPr lang="en-GB" sz="1830"/>
              <a:t>Regression.</a:t>
            </a:r>
            <a:endParaRPr sz="1830"/>
          </a:p>
          <a:p>
            <a:pPr marL="457200" lvl="0" indent="-344805" algn="l" rtl="0">
              <a:lnSpc>
                <a:spcPct val="95000"/>
              </a:lnSpc>
              <a:spcBef>
                <a:spcPts val="0"/>
              </a:spcBef>
              <a:spcAft>
                <a:spcPts val="0"/>
              </a:spcAft>
              <a:buSzPts val="1830"/>
              <a:buChar char="➢"/>
            </a:pPr>
            <a:r>
              <a:rPr lang="en-GB" sz="1830"/>
              <a:t>Since data is not previously assumed, it is very useful in cases of nonlinear data.</a:t>
            </a:r>
            <a:endParaRPr sz="1830"/>
          </a:p>
          <a:p>
            <a:pPr marL="457200" lvl="0" indent="0" algn="l" rtl="0">
              <a:lnSpc>
                <a:spcPct val="95000"/>
              </a:lnSpc>
              <a:spcBef>
                <a:spcPts val="0"/>
              </a:spcBef>
              <a:spcAft>
                <a:spcPts val="0"/>
              </a:spcAft>
              <a:buSzPts val="935"/>
              <a:buNone/>
            </a:pPr>
            <a:r>
              <a:rPr lang="en-GB" sz="1830"/>
              <a:t>The algorithm ensures relatively high accuracy.</a:t>
            </a:r>
            <a:endParaRPr sz="1830"/>
          </a:p>
          <a:p>
            <a:pPr marL="457200" lvl="0" indent="0" algn="l" rtl="0">
              <a:lnSpc>
                <a:spcPct val="95000"/>
              </a:lnSpc>
              <a:spcBef>
                <a:spcPts val="0"/>
              </a:spcBef>
              <a:spcAft>
                <a:spcPts val="0"/>
              </a:spcAft>
              <a:buSzPts val="935"/>
              <a:buNone/>
            </a:pPr>
            <a:endParaRPr sz="1830"/>
          </a:p>
          <a:p>
            <a:pPr marL="0" lvl="0" indent="0" algn="l" rtl="0">
              <a:lnSpc>
                <a:spcPct val="95000"/>
              </a:lnSpc>
              <a:spcBef>
                <a:spcPts val="0"/>
              </a:spcBef>
              <a:spcAft>
                <a:spcPts val="0"/>
              </a:spcAft>
              <a:buClr>
                <a:schemeClr val="dk1"/>
              </a:buClr>
              <a:buSzPts val="935"/>
              <a:buFont typeface="Arial" panose="020B0604020202020204"/>
              <a:buNone/>
            </a:pPr>
            <a:r>
              <a:rPr lang="en-GB" sz="1830" b="1"/>
              <a:t>Disadvantages</a:t>
            </a:r>
            <a:endParaRPr sz="1830" b="1"/>
          </a:p>
          <a:p>
            <a:pPr marL="457200" lvl="0" indent="-344805" algn="l" rtl="0">
              <a:lnSpc>
                <a:spcPct val="95000"/>
              </a:lnSpc>
              <a:spcBef>
                <a:spcPts val="0"/>
              </a:spcBef>
              <a:spcAft>
                <a:spcPts val="0"/>
              </a:spcAft>
              <a:buSzPts val="1830"/>
              <a:buChar char="➢"/>
            </a:pPr>
            <a:r>
              <a:rPr lang="en-GB" sz="1830"/>
              <a:t>It is a bit more expensive as it stores the entire training data.</a:t>
            </a:r>
            <a:endParaRPr sz="1830"/>
          </a:p>
          <a:p>
            <a:pPr marL="457200" lvl="0" indent="-344805" algn="l" rtl="0">
              <a:lnSpc>
                <a:spcPct val="95000"/>
              </a:lnSpc>
              <a:spcBef>
                <a:spcPts val="0"/>
              </a:spcBef>
              <a:spcAft>
                <a:spcPts val="0"/>
              </a:spcAft>
              <a:buSzPts val="1830"/>
              <a:buChar char="➢"/>
            </a:pPr>
            <a:r>
              <a:rPr lang="en-GB" sz="1830"/>
              <a:t>High memory storage requirements for this algorithm.</a:t>
            </a:r>
            <a:endParaRPr sz="1830"/>
          </a:p>
          <a:p>
            <a:pPr marL="457200" lvl="0" indent="-344805" algn="l" rtl="0">
              <a:lnSpc>
                <a:spcPct val="95000"/>
              </a:lnSpc>
              <a:spcBef>
                <a:spcPts val="0"/>
              </a:spcBef>
              <a:spcAft>
                <a:spcPts val="0"/>
              </a:spcAft>
              <a:buSzPts val="1830"/>
              <a:buChar char="➢"/>
            </a:pPr>
            <a:r>
              <a:rPr lang="en-GB" sz="1830"/>
              <a:t>Higher sets of values may lead to inaccurate predictions.</a:t>
            </a:r>
            <a:endParaRPr sz="1830"/>
          </a:p>
          <a:p>
            <a:pPr marL="457200" lvl="0" indent="-344805" algn="l" rtl="0">
              <a:lnSpc>
                <a:spcPct val="95000"/>
              </a:lnSpc>
              <a:spcBef>
                <a:spcPts val="0"/>
              </a:spcBef>
              <a:spcAft>
                <a:spcPts val="0"/>
              </a:spcAft>
              <a:buSzPts val="1830"/>
              <a:buChar char="➢"/>
            </a:pPr>
            <a:r>
              <a:rPr lang="en-GB" sz="1830"/>
              <a:t>Highly sensitive to the scale of the data.</a:t>
            </a:r>
            <a:endParaRPr sz="1830"/>
          </a:p>
          <a:p>
            <a:pPr marL="0" lvl="0" indent="0" algn="l" rtl="0">
              <a:lnSpc>
                <a:spcPct val="95000"/>
              </a:lnSpc>
              <a:spcBef>
                <a:spcPts val="0"/>
              </a:spcBef>
              <a:spcAft>
                <a:spcPts val="0"/>
              </a:spcAft>
              <a:buClr>
                <a:schemeClr val="dk1"/>
              </a:buClr>
              <a:buSzPts val="935"/>
              <a:buFont typeface="Arial" panose="020B0604020202020204"/>
              <a:buNone/>
            </a:pPr>
            <a:endParaRPr sz="1830"/>
          </a:p>
          <a:p>
            <a:pPr marL="0" lvl="0" indent="0" algn="l" rtl="0">
              <a:lnSpc>
                <a:spcPct val="95000"/>
              </a:lnSpc>
              <a:spcBef>
                <a:spcPts val="0"/>
              </a:spcBef>
              <a:spcAft>
                <a:spcPts val="1200"/>
              </a:spcAft>
              <a:buSzPts val="935"/>
              <a:buNone/>
            </a:pPr>
            <a:endParaRPr sz="183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238" name="Shape 238"/>
        <p:cNvGrpSpPr/>
        <p:nvPr/>
      </p:nvGrpSpPr>
      <p:grpSpPr>
        <a:xfrm>
          <a:off x="0" y="0"/>
          <a:ext cx="0" cy="0"/>
          <a:chOff x="0" y="0"/>
          <a:chExt cx="0" cy="0"/>
        </a:xfrm>
      </p:grpSpPr>
      <p:sp>
        <p:nvSpPr>
          <p:cNvPr id="239" name="Google Shape;239;p43"/>
          <p:cNvSpPr txBox="1"/>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000"/>
              <a:buNone/>
            </a:pPr>
            <a:r>
              <a:rPr lang="en-GB"/>
              <a:t>KNN Uses</a:t>
            </a:r>
            <a:endParaRPr lang="en-GB"/>
          </a:p>
        </p:txBody>
      </p:sp>
      <p:sp>
        <p:nvSpPr>
          <p:cNvPr id="240" name="Google Shape;240;p43"/>
          <p:cNvSpPr txBox="1"/>
          <p:nvPr>
            <p:ph type="body" idx="1"/>
          </p:nvPr>
        </p:nvSpPr>
        <p:spPr>
          <a:xfrm>
            <a:off x="311700" y="1132150"/>
            <a:ext cx="8520600" cy="3416400"/>
          </a:xfrm>
          <a:prstGeom prst="rect">
            <a:avLst/>
          </a:prstGeom>
          <a:noFill/>
          <a:ln>
            <a:noFill/>
          </a:ln>
        </p:spPr>
        <p:txBody>
          <a:bodyPr spcFirstLastPara="1" wrap="square" lIns="91425" tIns="91425" rIns="91425" bIns="91425" anchor="t" anchorCtr="0">
            <a:noAutofit/>
          </a:bodyPr>
          <a:lstStyle/>
          <a:p>
            <a:pPr marL="0" lvl="0" indent="0" algn="l" rtl="0">
              <a:lnSpc>
                <a:spcPct val="95000"/>
              </a:lnSpc>
              <a:spcBef>
                <a:spcPts val="0"/>
              </a:spcBef>
              <a:spcAft>
                <a:spcPts val="0"/>
              </a:spcAft>
              <a:buClr>
                <a:schemeClr val="dk1"/>
              </a:buClr>
              <a:buSzPts val="1018"/>
              <a:buFont typeface="Arial" panose="020B0604020202020204"/>
              <a:buNone/>
            </a:pPr>
            <a:endParaRPr sz="1865" b="1"/>
          </a:p>
          <a:p>
            <a:pPr marL="0" lvl="0" indent="0" algn="l" rtl="0">
              <a:lnSpc>
                <a:spcPct val="95000"/>
              </a:lnSpc>
              <a:spcBef>
                <a:spcPts val="1200"/>
              </a:spcBef>
              <a:spcAft>
                <a:spcPts val="0"/>
              </a:spcAft>
              <a:buClr>
                <a:schemeClr val="dk1"/>
              </a:buClr>
              <a:buSzPts val="1018"/>
              <a:buFont typeface="Arial" panose="020B0604020202020204"/>
              <a:buNone/>
            </a:pPr>
            <a:r>
              <a:rPr lang="en-GB" b="1"/>
              <a:t>The following are some of the areas in which KNN can be applied successfully:</a:t>
            </a:r>
            <a:endParaRPr b="1"/>
          </a:p>
          <a:p>
            <a:pPr marL="457200" lvl="0" indent="-342900" algn="l" rtl="0">
              <a:lnSpc>
                <a:spcPct val="95000"/>
              </a:lnSpc>
              <a:spcBef>
                <a:spcPts val="1200"/>
              </a:spcBef>
              <a:spcAft>
                <a:spcPts val="0"/>
              </a:spcAft>
              <a:buSzPts val="1800"/>
              <a:buChar char="➢"/>
            </a:pPr>
            <a:r>
              <a:rPr lang="en-GB"/>
              <a:t>KNN is often used in banking systems to identify if an individual or organization is fit for a grant or a loan based on key characteristics.</a:t>
            </a:r>
            <a:endParaRPr lang="en-GB"/>
          </a:p>
          <a:p>
            <a:pPr marL="457200" lvl="0" indent="-342900" algn="l" rtl="0">
              <a:lnSpc>
                <a:spcPct val="95000"/>
              </a:lnSpc>
              <a:spcBef>
                <a:spcPts val="0"/>
              </a:spcBef>
              <a:spcAft>
                <a:spcPts val="0"/>
              </a:spcAft>
              <a:buSzPts val="1800"/>
              <a:buChar char="➢"/>
            </a:pPr>
            <a:r>
              <a:rPr lang="en-GB"/>
              <a:t>KNN can be used in Speech Recognition, Handwriting Detection, Image Recognition, and Video Recognition.</a:t>
            </a:r>
            <a:endParaRPr lang="en-GB"/>
          </a:p>
          <a:p>
            <a:pPr marL="457200" lvl="0" indent="-342900" algn="l" rtl="0">
              <a:lnSpc>
                <a:spcPct val="95000"/>
              </a:lnSpc>
              <a:spcBef>
                <a:spcPts val="0"/>
              </a:spcBef>
              <a:spcAft>
                <a:spcPts val="0"/>
              </a:spcAft>
              <a:buSzPts val="1800"/>
              <a:buChar char="➢"/>
            </a:pPr>
            <a:r>
              <a:rPr lang="en-GB"/>
              <a:t>A potential voter can be classified into categories based on characteristics (like “voter” or “non-voter”) for elections</a:t>
            </a:r>
            <a:endParaRPr lang="en-GB"/>
          </a:p>
          <a:p>
            <a:pPr marL="0" lvl="0" indent="0" algn="l" rtl="0">
              <a:lnSpc>
                <a:spcPct val="95000"/>
              </a:lnSpc>
              <a:spcBef>
                <a:spcPts val="1200"/>
              </a:spcBef>
              <a:spcAft>
                <a:spcPts val="0"/>
              </a:spcAft>
              <a:buClr>
                <a:schemeClr val="dk1"/>
              </a:buClr>
              <a:buSzPts val="1018"/>
              <a:buFont typeface="Arial" panose="020B0604020202020204"/>
              <a:buNone/>
            </a:pPr>
          </a:p>
          <a:p>
            <a:pPr marL="0" lvl="0" indent="0" algn="l" rtl="0">
              <a:lnSpc>
                <a:spcPct val="95000"/>
              </a:lnSpc>
              <a:spcBef>
                <a:spcPts val="1200"/>
              </a:spcBef>
              <a:spcAft>
                <a:spcPts val="1200"/>
              </a:spcAft>
              <a:buSzPts val="1018"/>
              <a:buNone/>
            </a:pPr>
            <a:endParaRPr sz="1865"/>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244" name="Shape 244"/>
        <p:cNvGrpSpPr/>
        <p:nvPr/>
      </p:nvGrpSpPr>
      <p:grpSpPr>
        <a:xfrm>
          <a:off x="0" y="0"/>
          <a:ext cx="0" cy="0"/>
          <a:chOff x="0" y="0"/>
          <a:chExt cx="0" cy="0"/>
        </a:xfrm>
      </p:grpSpPr>
      <p:sp>
        <p:nvSpPr>
          <p:cNvPr id="245" name="Google Shape;245;p44"/>
          <p:cNvSpPr txBox="1"/>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000"/>
              <a:buNone/>
            </a:pPr>
            <a:r>
              <a:rPr lang="en-GB"/>
              <a:t>Random Forest</a:t>
            </a:r>
            <a:endParaRPr lang="en-GB"/>
          </a:p>
        </p:txBody>
      </p:sp>
      <p:sp>
        <p:nvSpPr>
          <p:cNvPr id="246" name="Google Shape;246;p44"/>
          <p:cNvSpPr txBox="1"/>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p>
            <a:pPr marL="0" lvl="0" indent="0" algn="l" rtl="0">
              <a:lnSpc>
                <a:spcPct val="105000"/>
              </a:lnSpc>
              <a:spcBef>
                <a:spcPts val="0"/>
              </a:spcBef>
              <a:spcAft>
                <a:spcPts val="0"/>
              </a:spcAft>
              <a:buClr>
                <a:schemeClr val="dk1"/>
              </a:buClr>
              <a:buSzPts val="935"/>
              <a:buFont typeface="Arial" panose="020B0604020202020204"/>
              <a:buNone/>
            </a:pPr>
            <a:r>
              <a:rPr lang="en-GB" sz="1830"/>
              <a:t>Random forests are a form of ensemble learning where we use the concept of bagged trees </a:t>
            </a:r>
            <a:endParaRPr sz="1830"/>
          </a:p>
          <a:p>
            <a:pPr marL="0" lvl="0" indent="0" algn="l" rtl="0">
              <a:lnSpc>
                <a:spcPct val="105000"/>
              </a:lnSpc>
              <a:spcBef>
                <a:spcPts val="1200"/>
              </a:spcBef>
              <a:spcAft>
                <a:spcPts val="0"/>
              </a:spcAft>
              <a:buClr>
                <a:schemeClr val="dk1"/>
              </a:buClr>
              <a:buSzPts val="935"/>
              <a:buFont typeface="Arial" panose="020B0604020202020204"/>
              <a:buNone/>
            </a:pPr>
            <a:r>
              <a:rPr lang="en-GB" sz="1830"/>
              <a:t>Random forests provide an improvement over bagged trees by way of a random small tweak that decorrelates the trees.</a:t>
            </a:r>
            <a:endParaRPr sz="1830"/>
          </a:p>
          <a:p>
            <a:pPr marL="0" lvl="0" indent="0" algn="l" rtl="0">
              <a:lnSpc>
                <a:spcPct val="105000"/>
              </a:lnSpc>
              <a:spcBef>
                <a:spcPts val="1200"/>
              </a:spcBef>
              <a:spcAft>
                <a:spcPts val="0"/>
              </a:spcAft>
              <a:buClr>
                <a:schemeClr val="dk1"/>
              </a:buClr>
              <a:buSzPts val="935"/>
              <a:buFont typeface="Arial" panose="020B0604020202020204"/>
              <a:buNone/>
            </a:pPr>
            <a:r>
              <a:rPr lang="en-GB" sz="1830"/>
              <a:t>As in bagging, we build a number of decision trees on bootstrapped training samples</a:t>
            </a:r>
            <a:endParaRPr sz="1830"/>
          </a:p>
          <a:p>
            <a:pPr marL="0" lvl="0" indent="0" algn="l" rtl="0">
              <a:lnSpc>
                <a:spcPct val="105000"/>
              </a:lnSpc>
              <a:spcBef>
                <a:spcPts val="1200"/>
              </a:spcBef>
              <a:spcAft>
                <a:spcPts val="0"/>
              </a:spcAft>
              <a:buClr>
                <a:schemeClr val="dk1"/>
              </a:buClr>
              <a:buSzPts val="935"/>
              <a:buFont typeface="Arial" panose="020B0604020202020204"/>
              <a:buNone/>
            </a:pPr>
            <a:r>
              <a:rPr lang="en-GB" sz="1830"/>
              <a:t>But when building these decision trees, each time a split in a tree is considered, a random sample of m predictors is chosen as split candidates from the full set of p predictors. The split is allowed to use only one of those m predictors. A fresh sample of m predictors is taken at each split, and typically we choose m ≈ √p</a:t>
            </a:r>
            <a:endParaRPr sz="1830"/>
          </a:p>
          <a:p>
            <a:pPr marL="0" lvl="0" indent="0" algn="l" rtl="0">
              <a:lnSpc>
                <a:spcPct val="105000"/>
              </a:lnSpc>
              <a:spcBef>
                <a:spcPts val="1200"/>
              </a:spcBef>
              <a:spcAft>
                <a:spcPts val="0"/>
              </a:spcAft>
              <a:buClr>
                <a:schemeClr val="dk1"/>
              </a:buClr>
              <a:buSzPts val="935"/>
              <a:buFont typeface="Arial" panose="020B0604020202020204"/>
              <a:buNone/>
            </a:pPr>
            <a:endParaRPr sz="1830"/>
          </a:p>
          <a:p>
            <a:pPr marL="0" lvl="0" indent="0" algn="l" rtl="0">
              <a:lnSpc>
                <a:spcPct val="105000"/>
              </a:lnSpc>
              <a:spcBef>
                <a:spcPts val="1200"/>
              </a:spcBef>
              <a:spcAft>
                <a:spcPts val="1200"/>
              </a:spcAft>
              <a:buSzPts val="935"/>
              <a:buNone/>
            </a:pPr>
            <a:endParaRPr sz="153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250" name="Shape 250"/>
        <p:cNvGrpSpPr/>
        <p:nvPr/>
      </p:nvGrpSpPr>
      <p:grpSpPr>
        <a:xfrm>
          <a:off x="0" y="0"/>
          <a:ext cx="0" cy="0"/>
          <a:chOff x="0" y="0"/>
          <a:chExt cx="0" cy="0"/>
        </a:xfrm>
      </p:grpSpPr>
      <p:sp>
        <p:nvSpPr>
          <p:cNvPr id="251" name="Google Shape;251;p45"/>
          <p:cNvSpPr txBox="1"/>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000"/>
              <a:buNone/>
            </a:pPr>
            <a:r>
              <a:rPr lang="en-GB"/>
              <a:t>PROS of Random Forest</a:t>
            </a:r>
            <a:endParaRPr lang="en-GB"/>
          </a:p>
        </p:txBody>
      </p:sp>
      <p:sp>
        <p:nvSpPr>
          <p:cNvPr id="252" name="Google Shape;252;p45"/>
          <p:cNvSpPr txBox="1"/>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fontScale="32500"/>
          </a:bodyPr>
          <a:lstStyle/>
          <a:p>
            <a:pPr marL="0" lvl="0" indent="0" algn="l" rtl="0">
              <a:lnSpc>
                <a:spcPct val="115000"/>
              </a:lnSpc>
              <a:spcBef>
                <a:spcPts val="0"/>
              </a:spcBef>
              <a:spcAft>
                <a:spcPts val="0"/>
              </a:spcAft>
              <a:buClr>
                <a:schemeClr val="dk1"/>
              </a:buClr>
              <a:buSzPts val="146"/>
              <a:buFont typeface="Arial" panose="020B0604020202020204"/>
              <a:buNone/>
            </a:pPr>
            <a:r>
              <a:rPr lang="en-GB"/>
              <a:t>I</a:t>
            </a:r>
            <a:r>
              <a:rPr lang="en-GB" sz="4395"/>
              <a:t>t reduces variance as taking many trees from n bootstrapped samples  and averaging their prediction leads to lower variance</a:t>
            </a:r>
            <a:endParaRPr sz="4395"/>
          </a:p>
          <a:p>
            <a:pPr marL="0" lvl="0" indent="0" algn="l" rtl="0">
              <a:lnSpc>
                <a:spcPct val="115000"/>
              </a:lnSpc>
              <a:spcBef>
                <a:spcPts val="1200"/>
              </a:spcBef>
              <a:spcAft>
                <a:spcPts val="0"/>
              </a:spcAft>
              <a:buClr>
                <a:schemeClr val="dk1"/>
              </a:buClr>
              <a:buSzPts val="357"/>
              <a:buFont typeface="Arial" panose="020B0604020202020204"/>
              <a:buNone/>
            </a:pPr>
            <a:r>
              <a:rPr lang="en-GB" sz="4395"/>
              <a:t>It also reduces bias in the dataset by decorrelating the trees which is a problem with imbalanced datasets </a:t>
            </a:r>
            <a:endParaRPr sz="4395"/>
          </a:p>
          <a:p>
            <a:pPr marL="0" lvl="0" indent="0" algn="l" rtl="0">
              <a:lnSpc>
                <a:spcPct val="115000"/>
              </a:lnSpc>
              <a:spcBef>
                <a:spcPts val="1200"/>
              </a:spcBef>
              <a:spcAft>
                <a:spcPts val="0"/>
              </a:spcAft>
              <a:buClr>
                <a:schemeClr val="dk1"/>
              </a:buClr>
              <a:buSzPts val="357"/>
              <a:buFont typeface="Arial" panose="020B0604020202020204"/>
              <a:buNone/>
            </a:pPr>
            <a:r>
              <a:rPr lang="en-GB" sz="4395"/>
              <a:t>Random forests overcome this problem by forcing each split to consider only a subset of the predictors. Therefore, on average (p − m)/p of the splits will not even consider the strong predictor, and so other predictors will have more of a chance. We can think of this process as decorrelating the trees, thereby making the average of the resulting trees less variable and hence more reliable.</a:t>
            </a:r>
            <a:endParaRPr sz="4395"/>
          </a:p>
          <a:p>
            <a:pPr marL="0" lvl="0" indent="0" algn="l" rtl="0">
              <a:lnSpc>
                <a:spcPct val="115000"/>
              </a:lnSpc>
              <a:spcBef>
                <a:spcPts val="1200"/>
              </a:spcBef>
              <a:spcAft>
                <a:spcPts val="0"/>
              </a:spcAft>
              <a:buClr>
                <a:schemeClr val="dk1"/>
              </a:buClr>
              <a:buSzPct val="61000"/>
              <a:buFont typeface="Arial" panose="020B0604020202020204"/>
              <a:buNone/>
            </a:pPr>
            <a:endParaRPr sz="4395"/>
          </a:p>
          <a:p>
            <a:pPr marL="0" lvl="0" indent="0" algn="l" rtl="0">
              <a:lnSpc>
                <a:spcPct val="115000"/>
              </a:lnSpc>
              <a:spcBef>
                <a:spcPts val="1200"/>
              </a:spcBef>
              <a:spcAft>
                <a:spcPts val="1200"/>
              </a:spcAft>
              <a:buSzPct val="102000"/>
              <a:buNone/>
            </a:pPr>
            <a:endParaRPr sz="4395"/>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Intro to ML </a:t>
            </a:r>
            <a:endParaRPr lang="en-US"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256" name="Shape 256"/>
        <p:cNvGrpSpPr/>
        <p:nvPr/>
      </p:nvGrpSpPr>
      <p:grpSpPr>
        <a:xfrm>
          <a:off x="0" y="0"/>
          <a:ext cx="0" cy="0"/>
          <a:chOff x="0" y="0"/>
          <a:chExt cx="0" cy="0"/>
        </a:xfrm>
      </p:grpSpPr>
      <p:sp>
        <p:nvSpPr>
          <p:cNvPr id="257" name="Google Shape;257;p46"/>
          <p:cNvSpPr txBox="1"/>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000"/>
              <a:buNone/>
            </a:pPr>
            <a:r>
              <a:rPr lang="en-GB"/>
              <a:t>Hyperparameters for Random Forest</a:t>
            </a:r>
            <a:endParaRPr lang="en-GB"/>
          </a:p>
        </p:txBody>
      </p:sp>
      <p:sp>
        <p:nvSpPr>
          <p:cNvPr id="258" name="Google Shape;258;p46"/>
          <p:cNvSpPr txBox="1"/>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p>
            <a:pPr marL="0" lvl="0" indent="0" algn="l" rtl="0">
              <a:lnSpc>
                <a:spcPct val="95000"/>
              </a:lnSpc>
              <a:spcBef>
                <a:spcPts val="0"/>
              </a:spcBef>
              <a:spcAft>
                <a:spcPts val="0"/>
              </a:spcAft>
              <a:buClr>
                <a:schemeClr val="dk1"/>
              </a:buClr>
              <a:buSzPts val="852"/>
              <a:buFont typeface="Arial" panose="020B0604020202020204"/>
              <a:buNone/>
            </a:pPr>
            <a:r>
              <a:rPr lang="en-GB" sz="1695"/>
              <a:t>Criterion- can choose between ‘entropy and ‘gini’</a:t>
            </a:r>
            <a:endParaRPr sz="1695"/>
          </a:p>
          <a:p>
            <a:pPr marL="0" lvl="0" indent="0" algn="l" rtl="0">
              <a:lnSpc>
                <a:spcPct val="95000"/>
              </a:lnSpc>
              <a:spcBef>
                <a:spcPts val="1200"/>
              </a:spcBef>
              <a:spcAft>
                <a:spcPts val="0"/>
              </a:spcAft>
              <a:buClr>
                <a:schemeClr val="dk1"/>
              </a:buClr>
              <a:buSzPts val="852"/>
              <a:buFont typeface="Arial" panose="020B0604020202020204"/>
              <a:buNone/>
            </a:pPr>
            <a:endParaRPr sz="1695"/>
          </a:p>
          <a:p>
            <a:pPr marL="0" lvl="0" indent="0" algn="l" rtl="0">
              <a:lnSpc>
                <a:spcPct val="95000"/>
              </a:lnSpc>
              <a:spcBef>
                <a:spcPts val="1200"/>
              </a:spcBef>
              <a:spcAft>
                <a:spcPts val="0"/>
              </a:spcAft>
              <a:buClr>
                <a:schemeClr val="dk1"/>
              </a:buClr>
              <a:buSzPts val="852"/>
              <a:buFont typeface="Arial" panose="020B0604020202020204"/>
              <a:buNone/>
            </a:pPr>
            <a:r>
              <a:rPr lang="en-GB" sz="1695"/>
              <a:t>Maximum Depth- the largest length between the root to leaf. </a:t>
            </a:r>
            <a:endParaRPr sz="1695"/>
          </a:p>
          <a:p>
            <a:pPr marL="0" lvl="0" indent="0" algn="l" rtl="0">
              <a:lnSpc>
                <a:spcPct val="95000"/>
              </a:lnSpc>
              <a:spcBef>
                <a:spcPts val="1200"/>
              </a:spcBef>
              <a:spcAft>
                <a:spcPts val="0"/>
              </a:spcAft>
              <a:buClr>
                <a:schemeClr val="dk1"/>
              </a:buClr>
              <a:buSzPts val="852"/>
              <a:buFont typeface="Arial" panose="020B0604020202020204"/>
              <a:buNone/>
            </a:pPr>
            <a:r>
              <a:rPr lang="en-GB" sz="1695"/>
              <a:t>Minimum number of samples per leaf- we can set a minimum for the number of samples we allow on each leaf.</a:t>
            </a:r>
            <a:endParaRPr sz="1695"/>
          </a:p>
          <a:p>
            <a:pPr marL="0" lvl="0" indent="0" algn="l" rtl="0">
              <a:lnSpc>
                <a:spcPct val="95000"/>
              </a:lnSpc>
              <a:spcBef>
                <a:spcPts val="1200"/>
              </a:spcBef>
              <a:spcAft>
                <a:spcPts val="0"/>
              </a:spcAft>
              <a:buClr>
                <a:schemeClr val="dk1"/>
              </a:buClr>
              <a:buSzPts val="852"/>
              <a:buFont typeface="Arial" panose="020B0604020202020204"/>
              <a:buNone/>
            </a:pPr>
            <a:r>
              <a:rPr lang="en-GB" sz="1695"/>
              <a:t>Minimum sample split - the minimum number of samples required to split an internal node</a:t>
            </a:r>
            <a:endParaRPr sz="1695"/>
          </a:p>
          <a:p>
            <a:pPr marL="0" lvl="0" indent="0" algn="l" rtl="0">
              <a:lnSpc>
                <a:spcPct val="95000"/>
              </a:lnSpc>
              <a:spcBef>
                <a:spcPts val="1200"/>
              </a:spcBef>
              <a:spcAft>
                <a:spcPts val="0"/>
              </a:spcAft>
              <a:buClr>
                <a:schemeClr val="dk1"/>
              </a:buClr>
              <a:buSzPts val="852"/>
              <a:buFont typeface="Arial" panose="020B0604020202020204"/>
              <a:buNone/>
            </a:pPr>
            <a:r>
              <a:rPr lang="en-GB" sz="1695"/>
              <a:t>Maximum features - the number of features that one looks for in each split. We can shoose between  ‘sqrt’ and ‘log2’</a:t>
            </a:r>
            <a:endParaRPr sz="1695"/>
          </a:p>
          <a:p>
            <a:pPr marL="0" lvl="0" indent="0" algn="l" rtl="0">
              <a:lnSpc>
                <a:spcPct val="95000"/>
              </a:lnSpc>
              <a:spcBef>
                <a:spcPts val="1200"/>
              </a:spcBef>
              <a:spcAft>
                <a:spcPts val="0"/>
              </a:spcAft>
              <a:buClr>
                <a:schemeClr val="dk1"/>
              </a:buClr>
              <a:buSzPts val="852"/>
              <a:buFont typeface="Arial" panose="020B0604020202020204"/>
              <a:buNone/>
            </a:pPr>
            <a:endParaRPr sz="1695"/>
          </a:p>
          <a:p>
            <a:pPr marL="0" lvl="0" indent="0" algn="l" rtl="0">
              <a:lnSpc>
                <a:spcPct val="95000"/>
              </a:lnSpc>
              <a:spcBef>
                <a:spcPts val="1200"/>
              </a:spcBef>
              <a:spcAft>
                <a:spcPts val="1200"/>
              </a:spcAft>
              <a:buSzPts val="852"/>
              <a:buNone/>
            </a:pPr>
            <a:endParaRPr sz="1395"/>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262" name="Shape 262"/>
        <p:cNvGrpSpPr/>
        <p:nvPr/>
      </p:nvGrpSpPr>
      <p:grpSpPr>
        <a:xfrm>
          <a:off x="0" y="0"/>
          <a:ext cx="0" cy="0"/>
          <a:chOff x="0" y="0"/>
          <a:chExt cx="0" cy="0"/>
        </a:xfrm>
      </p:grpSpPr>
      <p:sp>
        <p:nvSpPr>
          <p:cNvPr id="263" name="Google Shape;263;p47"/>
          <p:cNvSpPr txBox="1"/>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SVM</a:t>
            </a:r>
            <a:endParaRPr lang="en-GB"/>
          </a:p>
        </p:txBody>
      </p:sp>
      <p:sp>
        <p:nvSpPr>
          <p:cNvPr id="264" name="Google Shape;264;p47"/>
          <p:cNvSpPr txBox="1"/>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p>
        </p:txBody>
      </p:sp>
      <p:pic>
        <p:nvPicPr>
          <p:cNvPr id="265" name="Google Shape;265;p47"/>
          <p:cNvPicPr preferRelativeResize="0"/>
          <p:nvPr/>
        </p:nvPicPr>
        <p:blipFill>
          <a:blip r:embed="rId1"/>
          <a:stretch>
            <a:fillRect/>
          </a:stretch>
        </p:blipFill>
        <p:spPr>
          <a:xfrm>
            <a:off x="-195370" y="0"/>
            <a:ext cx="9422670" cy="5238476"/>
          </a:xfrm>
          <a:prstGeom prst="rect">
            <a:avLst/>
          </a:prstGeom>
          <a:noFill/>
          <a:ln>
            <a:noFill/>
          </a:ln>
        </p:spPr>
      </p:pic>
      <p:sp>
        <p:nvSpPr>
          <p:cNvPr id="266" name="Google Shape;266;p47"/>
          <p:cNvSpPr txBox="1"/>
          <p:nvPr/>
        </p:nvSpPr>
        <p:spPr>
          <a:xfrm>
            <a:off x="597050" y="2525"/>
            <a:ext cx="1752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2500"/>
              <a:t>SVM </a:t>
            </a:r>
            <a:endParaRPr sz="250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270" name="Shape 270"/>
        <p:cNvGrpSpPr/>
        <p:nvPr/>
      </p:nvGrpSpPr>
      <p:grpSpPr>
        <a:xfrm>
          <a:off x="0" y="0"/>
          <a:ext cx="0" cy="0"/>
          <a:chOff x="0" y="0"/>
          <a:chExt cx="0" cy="0"/>
        </a:xfrm>
      </p:grpSpPr>
      <p:sp>
        <p:nvSpPr>
          <p:cNvPr id="271" name="Google Shape;271;p48"/>
          <p:cNvSpPr txBox="1"/>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SVM</a:t>
            </a:r>
            <a:endParaRPr lang="en-GB"/>
          </a:p>
        </p:txBody>
      </p:sp>
      <p:pic>
        <p:nvPicPr>
          <p:cNvPr id="272" name="Google Shape;272;p48"/>
          <p:cNvPicPr preferRelativeResize="0"/>
          <p:nvPr/>
        </p:nvPicPr>
        <p:blipFill>
          <a:blip r:embed="rId1"/>
          <a:stretch>
            <a:fillRect/>
          </a:stretch>
        </p:blipFill>
        <p:spPr>
          <a:xfrm>
            <a:off x="1943250" y="368825"/>
            <a:ext cx="5021650" cy="456292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276" name="Shape 276"/>
        <p:cNvGrpSpPr/>
        <p:nvPr/>
      </p:nvGrpSpPr>
      <p:grpSpPr>
        <a:xfrm>
          <a:off x="0" y="0"/>
          <a:ext cx="0" cy="0"/>
          <a:chOff x="0" y="0"/>
          <a:chExt cx="0" cy="0"/>
        </a:xfrm>
      </p:grpSpPr>
      <p:sp>
        <p:nvSpPr>
          <p:cNvPr id="277" name="Google Shape;277;p49"/>
          <p:cNvSpPr txBox="1"/>
          <p:nvPr>
            <p:ph type="title"/>
          </p:nvPr>
        </p:nvSpPr>
        <p:spPr>
          <a:xfrm>
            <a:off x="311700" y="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Hyper Parameters ofSVM </a:t>
            </a:r>
            <a:endParaRPr lang="en-GB"/>
          </a:p>
        </p:txBody>
      </p:sp>
      <p:sp>
        <p:nvSpPr>
          <p:cNvPr id="278" name="Google Shape;278;p49"/>
          <p:cNvSpPr txBox="1"/>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p>
        </p:txBody>
      </p:sp>
      <p:pic>
        <p:nvPicPr>
          <p:cNvPr id="279" name="Google Shape;279;p49"/>
          <p:cNvPicPr preferRelativeResize="0"/>
          <p:nvPr/>
        </p:nvPicPr>
        <p:blipFill>
          <a:blip r:embed="rId1"/>
          <a:stretch>
            <a:fillRect/>
          </a:stretch>
        </p:blipFill>
        <p:spPr>
          <a:xfrm>
            <a:off x="0" y="556909"/>
            <a:ext cx="9144000" cy="4029681"/>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283" name="Shape 283"/>
        <p:cNvGrpSpPr/>
        <p:nvPr/>
      </p:nvGrpSpPr>
      <p:grpSpPr>
        <a:xfrm>
          <a:off x="0" y="0"/>
          <a:ext cx="0" cy="0"/>
          <a:chOff x="0" y="0"/>
          <a:chExt cx="0" cy="0"/>
        </a:xfrm>
      </p:grpSpPr>
      <p:sp>
        <p:nvSpPr>
          <p:cNvPr id="284" name="Google Shape;284;p50"/>
          <p:cNvSpPr txBox="1"/>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Pros and Cons of SVM</a:t>
            </a:r>
            <a:endParaRPr lang="en-GB"/>
          </a:p>
        </p:txBody>
      </p:sp>
      <p:sp>
        <p:nvSpPr>
          <p:cNvPr id="285" name="Google Shape;285;p50"/>
          <p:cNvSpPr txBox="1"/>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p>
        </p:txBody>
      </p:sp>
      <p:pic>
        <p:nvPicPr>
          <p:cNvPr id="286" name="Google Shape;286;p50"/>
          <p:cNvPicPr preferRelativeResize="0"/>
          <p:nvPr/>
        </p:nvPicPr>
        <p:blipFill>
          <a:blip r:embed="rId1"/>
          <a:stretch>
            <a:fillRect/>
          </a:stretch>
        </p:blipFill>
        <p:spPr>
          <a:xfrm>
            <a:off x="0" y="1152467"/>
            <a:ext cx="9144001" cy="3638566"/>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290" name="Shape 290"/>
        <p:cNvGrpSpPr/>
        <p:nvPr/>
      </p:nvGrpSpPr>
      <p:grpSpPr>
        <a:xfrm>
          <a:off x="0" y="0"/>
          <a:ext cx="0" cy="0"/>
          <a:chOff x="0" y="0"/>
          <a:chExt cx="0" cy="0"/>
        </a:xfrm>
      </p:grpSpPr>
      <p:sp>
        <p:nvSpPr>
          <p:cNvPr id="291" name="Google Shape;291;p51"/>
          <p:cNvSpPr txBox="1"/>
          <p:nvPr>
            <p:ph type="title"/>
          </p:nvPr>
        </p:nvSpPr>
        <p:spPr>
          <a:xfrm>
            <a:off x="311700" y="2792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Use Cases of SVM</a:t>
            </a:r>
            <a:endParaRPr lang="en-GB"/>
          </a:p>
        </p:txBody>
      </p:sp>
      <p:sp>
        <p:nvSpPr>
          <p:cNvPr id="292" name="Google Shape;292;p51"/>
          <p:cNvSpPr txBox="1"/>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p>
        </p:txBody>
      </p:sp>
      <p:pic>
        <p:nvPicPr>
          <p:cNvPr id="293" name="Google Shape;293;p51"/>
          <p:cNvPicPr preferRelativeResize="0"/>
          <p:nvPr/>
        </p:nvPicPr>
        <p:blipFill>
          <a:blip r:embed="rId1"/>
          <a:stretch>
            <a:fillRect/>
          </a:stretch>
        </p:blipFill>
        <p:spPr>
          <a:xfrm>
            <a:off x="0" y="851933"/>
            <a:ext cx="9143999" cy="4017484"/>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71" name="Shape 71"/>
        <p:cNvGrpSpPr/>
        <p:nvPr/>
      </p:nvGrpSpPr>
      <p:grpSpPr>
        <a:xfrm>
          <a:off x="0" y="0"/>
          <a:ext cx="0" cy="0"/>
          <a:chOff x="0" y="0"/>
          <a:chExt cx="0" cy="0"/>
        </a:xfrm>
      </p:grpSpPr>
      <p:sp>
        <p:nvSpPr>
          <p:cNvPr id="72" name="Google Shape;72;p16"/>
          <p:cNvSpPr txBox="1"/>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Prerequisites for ML project </a:t>
            </a:r>
            <a:endParaRPr lang="en-GB"/>
          </a:p>
        </p:txBody>
      </p:sp>
      <p:sp>
        <p:nvSpPr>
          <p:cNvPr id="73" name="Google Shape;73;p16"/>
          <p:cNvSpPr txBox="1"/>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61950" algn="l" rtl="0">
              <a:spcBef>
                <a:spcPts val="0"/>
              </a:spcBef>
              <a:spcAft>
                <a:spcPts val="0"/>
              </a:spcAft>
              <a:buSzPts val="2100"/>
              <a:buAutoNum type="arabicPeriod"/>
            </a:pPr>
            <a:r>
              <a:rPr lang="en-GB" sz="2100"/>
              <a:t>Anaconda Virtual Environment</a:t>
            </a:r>
            <a:endParaRPr sz="2100"/>
          </a:p>
          <a:p>
            <a:pPr marL="457200" lvl="0" indent="-361950" algn="l" rtl="0">
              <a:spcBef>
                <a:spcPts val="0"/>
              </a:spcBef>
              <a:spcAft>
                <a:spcPts val="0"/>
              </a:spcAft>
              <a:buSzPts val="2100"/>
              <a:buAutoNum type="arabicPeriod"/>
            </a:pPr>
            <a:r>
              <a:rPr lang="en-GB" sz="2100"/>
              <a:t>Git and Github account</a:t>
            </a:r>
            <a:endParaRPr sz="2100"/>
          </a:p>
          <a:p>
            <a:pPr marL="457200" lvl="0" indent="-361950" algn="l" rtl="0">
              <a:spcBef>
                <a:spcPts val="0"/>
              </a:spcBef>
              <a:spcAft>
                <a:spcPts val="0"/>
              </a:spcAft>
              <a:buSzPts val="2100"/>
              <a:buAutoNum type="arabicPeriod"/>
            </a:pPr>
            <a:r>
              <a:rPr lang="en-GB" sz="2100"/>
              <a:t>Streamlit sharing </a:t>
            </a:r>
            <a:endParaRPr sz="2100"/>
          </a:p>
          <a:p>
            <a:pPr marL="457200" lvl="0" indent="-361950" algn="l" rtl="0">
              <a:spcBef>
                <a:spcPts val="0"/>
              </a:spcBef>
              <a:spcAft>
                <a:spcPts val="0"/>
              </a:spcAft>
              <a:buSzPts val="2100"/>
              <a:buAutoNum type="arabicPeriod"/>
            </a:pPr>
            <a:r>
              <a:rPr lang="en-GB" sz="2100"/>
              <a:t>VS Code(optional)</a:t>
            </a:r>
            <a:endParaRPr sz="210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7" name="Title 6"/>
          <p:cNvSpPr>
            <a:spLocks noGrp="1"/>
          </p:cNvSpPr>
          <p:nvPr>
            <p:ph type="title"/>
          </p:nvPr>
        </p:nvSpPr>
        <p:spPr>
          <a:xfrm>
            <a:off x="311700" y="2285255"/>
            <a:ext cx="8520600" cy="572700"/>
          </a:xfrm>
        </p:spPr>
        <p:style>
          <a:lnRef idx="2">
            <a:schemeClr val="accent4"/>
          </a:lnRef>
          <a:fillRef idx="1">
            <a:schemeClr val="lt1"/>
          </a:fillRef>
          <a:effectRef idx="0">
            <a:schemeClr val="accent4"/>
          </a:effectRef>
          <a:fontRef idx="minor">
            <a:schemeClr val="dk1"/>
          </a:fontRef>
        </p:style>
        <p:txBody>
          <a:bodyPr>
            <a:normAutofit fontScale="90000"/>
          </a:bodyPr>
          <a:lstStyle/>
          <a:p>
            <a:pPr algn="ctr"/>
            <a:r>
              <a:rPr lang="en-IN" altLang="en-US" b="1"/>
              <a:t>Intro to MLOPs</a:t>
            </a:r>
            <a:endParaRPr lang="en-IN" altLang="en-US" b="1"/>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67" name="Shape 167"/>
        <p:cNvGrpSpPr/>
        <p:nvPr/>
      </p:nvGrpSpPr>
      <p:grpSpPr>
        <a:xfrm>
          <a:off x="0" y="0"/>
          <a:ext cx="0" cy="0"/>
          <a:chOff x="0" y="0"/>
          <a:chExt cx="0" cy="0"/>
        </a:xfrm>
      </p:grpSpPr>
      <p:sp>
        <p:nvSpPr>
          <p:cNvPr id="168" name="Google Shape;168;p32"/>
          <p:cNvSpPr txBox="1"/>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What is ML OPs?</a:t>
            </a:r>
            <a:endParaRPr lang="en-GB"/>
          </a:p>
        </p:txBody>
      </p:sp>
      <p:sp>
        <p:nvSpPr>
          <p:cNvPr id="169" name="Google Shape;169;p32"/>
          <p:cNvSpPr txBox="1"/>
          <p:nvPr>
            <p:ph type="body" idx="1"/>
          </p:nvPr>
        </p:nvSpPr>
        <p:spPr>
          <a:xfrm>
            <a:off x="311700" y="12286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sz="1600"/>
              <a:t>ML OPs is a set of tools and best practices in industry for design , development and deployment of Machine Learning Models to optimize the ML life cycle.</a:t>
            </a:r>
            <a:endParaRPr sz="1600"/>
          </a:p>
          <a:p>
            <a:pPr marL="0" lvl="0" indent="0" algn="l" rtl="0">
              <a:spcBef>
                <a:spcPts val="1200"/>
              </a:spcBef>
              <a:spcAft>
                <a:spcPts val="0"/>
              </a:spcAft>
              <a:buNone/>
            </a:pPr>
            <a:r>
              <a:rPr lang="en-GB" sz="1600"/>
              <a:t>A typical ML Project life cycle has the followings steps</a:t>
            </a:r>
            <a:endParaRPr sz="1600"/>
          </a:p>
          <a:p>
            <a:pPr marL="0" lvl="0" indent="0" algn="l" rtl="0">
              <a:spcBef>
                <a:spcPts val="1200"/>
              </a:spcBef>
              <a:spcAft>
                <a:spcPts val="0"/>
              </a:spcAft>
              <a:buNone/>
            </a:pPr>
            <a:r>
              <a:rPr lang="en-GB" sz="1600"/>
              <a:t>Design</a:t>
            </a:r>
            <a:endParaRPr sz="1600"/>
          </a:p>
          <a:p>
            <a:pPr marL="0" lvl="0" indent="0" algn="l" rtl="0">
              <a:spcBef>
                <a:spcPts val="1200"/>
              </a:spcBef>
              <a:spcAft>
                <a:spcPts val="0"/>
              </a:spcAft>
              <a:buNone/>
            </a:pPr>
            <a:r>
              <a:rPr lang="en-GB" sz="1600"/>
              <a:t>Development</a:t>
            </a:r>
            <a:endParaRPr sz="1600"/>
          </a:p>
          <a:p>
            <a:pPr marL="0" lvl="0" indent="0" algn="l" rtl="0">
              <a:spcBef>
                <a:spcPts val="1200"/>
              </a:spcBef>
              <a:spcAft>
                <a:spcPts val="1200"/>
              </a:spcAft>
              <a:buNone/>
            </a:pPr>
            <a:r>
              <a:rPr lang="en-GB" sz="1600"/>
              <a:t>Deployment</a:t>
            </a:r>
            <a:endParaRPr sz="160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73" name="Shape 173"/>
        <p:cNvGrpSpPr/>
        <p:nvPr/>
      </p:nvGrpSpPr>
      <p:grpSpPr>
        <a:xfrm>
          <a:off x="0" y="0"/>
          <a:ext cx="0" cy="0"/>
          <a:chOff x="0" y="0"/>
          <a:chExt cx="0" cy="0"/>
        </a:xfrm>
      </p:grpSpPr>
      <p:sp>
        <p:nvSpPr>
          <p:cNvPr id="174" name="Google Shape;174;p33"/>
          <p:cNvSpPr txBox="1"/>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ML OPS Phases</a:t>
            </a:r>
            <a:endParaRPr lang="en-GB"/>
          </a:p>
        </p:txBody>
      </p:sp>
      <p:sp>
        <p:nvSpPr>
          <p:cNvPr id="175" name="Google Shape;175;p33"/>
          <p:cNvSpPr txBox="1"/>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p>
        </p:txBody>
      </p:sp>
      <p:pic>
        <p:nvPicPr>
          <p:cNvPr id="176" name="Google Shape;176;p33"/>
          <p:cNvPicPr preferRelativeResize="0"/>
          <p:nvPr/>
        </p:nvPicPr>
        <p:blipFill>
          <a:blip r:embed="rId1"/>
          <a:stretch>
            <a:fillRect/>
          </a:stretch>
        </p:blipFill>
        <p:spPr>
          <a:xfrm>
            <a:off x="0" y="1243096"/>
            <a:ext cx="9144000" cy="2657307"/>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What are AI, ML and DS?</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1"/>
          <a:stretch>
            <a:fillRect/>
          </a:stretch>
        </p:blipFill>
        <p:spPr>
          <a:xfrm>
            <a:off x="1992563" y="1473756"/>
            <a:ext cx="5006256" cy="3669744"/>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80" name="Shape 180"/>
        <p:cNvGrpSpPr/>
        <p:nvPr/>
      </p:nvGrpSpPr>
      <p:grpSpPr>
        <a:xfrm>
          <a:off x="0" y="0"/>
          <a:ext cx="0" cy="0"/>
          <a:chOff x="0" y="0"/>
          <a:chExt cx="0" cy="0"/>
        </a:xfrm>
      </p:grpSpPr>
      <p:sp>
        <p:nvSpPr>
          <p:cNvPr id="181" name="Google Shape;181;p34"/>
          <p:cNvSpPr txBox="1"/>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ML OPS LIfe Cycle *</a:t>
            </a:r>
            <a:endParaRPr lang="en-GB"/>
          </a:p>
        </p:txBody>
      </p:sp>
      <p:sp>
        <p:nvSpPr>
          <p:cNvPr id="182" name="Google Shape;182;p34"/>
          <p:cNvSpPr txBox="1"/>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p>
          <a:p>
            <a:pPr marL="0" lvl="0" indent="0" algn="l" rtl="0">
              <a:spcBef>
                <a:spcPts val="1200"/>
              </a:spcBef>
              <a:spcAft>
                <a:spcPts val="0"/>
              </a:spcAft>
              <a:buNone/>
            </a:pPr>
          </a:p>
          <a:p>
            <a:pPr marL="0" lvl="0" indent="0" algn="l" rtl="0">
              <a:spcBef>
                <a:spcPts val="1200"/>
              </a:spcBef>
              <a:spcAft>
                <a:spcPts val="0"/>
              </a:spcAft>
              <a:buNone/>
            </a:pPr>
          </a:p>
          <a:p>
            <a:pPr marL="0" lvl="0" indent="0" algn="l" rtl="0">
              <a:spcBef>
                <a:spcPts val="1200"/>
              </a:spcBef>
              <a:spcAft>
                <a:spcPts val="0"/>
              </a:spcAft>
              <a:buNone/>
            </a:pPr>
          </a:p>
          <a:p>
            <a:pPr marL="0" lvl="0" indent="0" algn="l" rtl="0">
              <a:spcBef>
                <a:spcPts val="1200"/>
              </a:spcBef>
              <a:spcAft>
                <a:spcPts val="0"/>
              </a:spcAft>
              <a:buNone/>
            </a:pPr>
          </a:p>
          <a:p>
            <a:pPr marL="0" lvl="0" indent="0" algn="l" rtl="0">
              <a:spcBef>
                <a:spcPts val="1200"/>
              </a:spcBef>
              <a:spcAft>
                <a:spcPts val="0"/>
              </a:spcAft>
              <a:buNone/>
            </a:pPr>
          </a:p>
          <a:p>
            <a:pPr marL="457200" lvl="0" indent="-342900" algn="l" rtl="0">
              <a:spcBef>
                <a:spcPts val="1200"/>
              </a:spcBef>
              <a:spcAft>
                <a:spcPts val="0"/>
              </a:spcAft>
              <a:buSzPts val="1800"/>
              <a:buChar char="●"/>
            </a:pPr>
            <a:r>
              <a:rPr lang="en-GB"/>
              <a:t>Taken from deeplearning.ai</a:t>
            </a:r>
            <a:endParaRPr lang="en-GB"/>
          </a:p>
        </p:txBody>
      </p:sp>
      <p:pic>
        <p:nvPicPr>
          <p:cNvPr id="183" name="Google Shape;183;p34"/>
          <p:cNvPicPr preferRelativeResize="0"/>
          <p:nvPr/>
        </p:nvPicPr>
        <p:blipFill>
          <a:blip r:embed="rId1"/>
          <a:stretch>
            <a:fillRect/>
          </a:stretch>
        </p:blipFill>
        <p:spPr>
          <a:xfrm>
            <a:off x="0" y="1524332"/>
            <a:ext cx="9144001" cy="2094836"/>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77" name="Shape 77"/>
        <p:cNvGrpSpPr/>
        <p:nvPr/>
      </p:nvGrpSpPr>
      <p:grpSpPr>
        <a:xfrm>
          <a:off x="0" y="0"/>
          <a:ext cx="0" cy="0"/>
          <a:chOff x="0" y="0"/>
          <a:chExt cx="0" cy="0"/>
        </a:xfrm>
      </p:grpSpPr>
      <p:sp>
        <p:nvSpPr>
          <p:cNvPr id="78" name="Google Shape;78;p17"/>
          <p:cNvSpPr txBox="1"/>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Virtual Environments </a:t>
            </a:r>
            <a:endParaRPr lang="en-GB"/>
          </a:p>
        </p:txBody>
      </p:sp>
      <p:sp>
        <p:nvSpPr>
          <p:cNvPr id="79" name="Google Shape;79;p17"/>
          <p:cNvSpPr txBox="1"/>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lnSpc>
                <a:spcPct val="105000"/>
              </a:lnSpc>
              <a:spcBef>
                <a:spcPts val="0"/>
              </a:spcBef>
              <a:spcAft>
                <a:spcPts val="0"/>
              </a:spcAft>
              <a:buNone/>
            </a:pPr>
            <a:r>
              <a:rPr lang="en-GB" sz="1600">
                <a:solidFill>
                  <a:srgbClr val="202124"/>
                </a:solidFill>
                <a:highlight>
                  <a:srgbClr val="FFFFFF"/>
                </a:highlight>
              </a:rPr>
              <a:t>Using virtual  environments allows you to avoid installing Python packages globally which could break system tools or other projects</a:t>
            </a:r>
            <a:endParaRPr sz="1600">
              <a:solidFill>
                <a:srgbClr val="202124"/>
              </a:solidFill>
              <a:highlight>
                <a:srgbClr val="FFFFFF"/>
              </a:highlight>
            </a:endParaRPr>
          </a:p>
          <a:p>
            <a:pPr marL="0" lvl="0" indent="0" algn="l" rtl="0">
              <a:lnSpc>
                <a:spcPct val="105000"/>
              </a:lnSpc>
              <a:spcBef>
                <a:spcPts val="0"/>
              </a:spcBef>
              <a:spcAft>
                <a:spcPts val="0"/>
              </a:spcAft>
              <a:buNone/>
            </a:pPr>
            <a:endParaRPr sz="1600">
              <a:solidFill>
                <a:srgbClr val="202124"/>
              </a:solidFill>
              <a:highlight>
                <a:srgbClr val="FFFFFF"/>
              </a:highlight>
            </a:endParaRPr>
          </a:p>
          <a:p>
            <a:pPr marL="0" lvl="0" indent="0" algn="l" rtl="0">
              <a:lnSpc>
                <a:spcPct val="105000"/>
              </a:lnSpc>
              <a:spcBef>
                <a:spcPts val="0"/>
              </a:spcBef>
              <a:spcAft>
                <a:spcPts val="0"/>
              </a:spcAft>
              <a:buNone/>
            </a:pPr>
            <a:r>
              <a:rPr lang="en-GB" sz="1600">
                <a:solidFill>
                  <a:srgbClr val="202124"/>
                </a:solidFill>
                <a:highlight>
                  <a:srgbClr val="FFFFFF"/>
                </a:highlight>
              </a:rPr>
              <a:t>For our deployment projects we will create a new virtual environment in Anaconda as follows:</a:t>
            </a:r>
            <a:endParaRPr sz="1600">
              <a:solidFill>
                <a:srgbClr val="202124"/>
              </a:solidFill>
              <a:highlight>
                <a:srgbClr val="FFFFFF"/>
              </a:highlight>
            </a:endParaRPr>
          </a:p>
          <a:p>
            <a:pPr marL="0" lvl="0" indent="0" algn="l" rtl="0">
              <a:lnSpc>
                <a:spcPct val="105000"/>
              </a:lnSpc>
              <a:spcBef>
                <a:spcPts val="0"/>
              </a:spcBef>
              <a:spcAft>
                <a:spcPts val="0"/>
              </a:spcAft>
              <a:buNone/>
            </a:pPr>
            <a:endParaRPr sz="1600">
              <a:solidFill>
                <a:srgbClr val="202124"/>
              </a:solidFill>
              <a:highlight>
                <a:srgbClr val="FFFFFF"/>
              </a:highlight>
            </a:endParaRPr>
          </a:p>
          <a:p>
            <a:pPr marL="0" lvl="0" indent="0" algn="l" rtl="0">
              <a:lnSpc>
                <a:spcPct val="105000"/>
              </a:lnSpc>
              <a:spcBef>
                <a:spcPts val="0"/>
              </a:spcBef>
              <a:spcAft>
                <a:spcPts val="0"/>
              </a:spcAft>
              <a:buNone/>
            </a:pPr>
            <a:r>
              <a:rPr lang="en-GB" sz="1600">
                <a:solidFill>
                  <a:srgbClr val="202124"/>
                </a:solidFill>
                <a:highlight>
                  <a:srgbClr val="FFFFFF"/>
                </a:highlight>
              </a:rPr>
              <a:t>Open an Anaconda Prompt and type the following code to create a virtual environment of name venv in python version 3.8.13 </a:t>
            </a:r>
            <a:endParaRPr sz="1600">
              <a:solidFill>
                <a:srgbClr val="202124"/>
              </a:solidFill>
              <a:highlight>
                <a:srgbClr val="FFFFFF"/>
              </a:highlight>
            </a:endParaRPr>
          </a:p>
          <a:p>
            <a:pPr marL="0" lvl="0" indent="0" algn="l" rtl="0">
              <a:lnSpc>
                <a:spcPct val="105000"/>
              </a:lnSpc>
              <a:spcBef>
                <a:spcPts val="0"/>
              </a:spcBef>
              <a:spcAft>
                <a:spcPts val="0"/>
              </a:spcAft>
              <a:buClr>
                <a:schemeClr val="dk1"/>
              </a:buClr>
              <a:buSzPts val="1100"/>
              <a:buFont typeface="Arial" panose="020B0604020202020204"/>
              <a:buNone/>
            </a:pPr>
            <a:r>
              <a:rPr lang="en-GB" sz="1600">
                <a:solidFill>
                  <a:srgbClr val="202124"/>
                </a:solidFill>
                <a:highlight>
                  <a:srgbClr val="FFFFFF"/>
                </a:highlight>
              </a:rPr>
              <a:t>.</a:t>
            </a:r>
            <a:endParaRPr sz="1600">
              <a:solidFill>
                <a:srgbClr val="202124"/>
              </a:solidFill>
              <a:highlight>
                <a:srgbClr val="FFFFFF"/>
              </a:highlight>
            </a:endParaRPr>
          </a:p>
          <a:p>
            <a:pPr marL="0" lvl="0" indent="0" algn="l" rtl="0">
              <a:lnSpc>
                <a:spcPct val="130000"/>
              </a:lnSpc>
              <a:spcBef>
                <a:spcPts val="0"/>
              </a:spcBef>
              <a:spcAft>
                <a:spcPts val="0"/>
              </a:spcAft>
              <a:buNone/>
            </a:pPr>
            <a:r>
              <a:rPr lang="en-GB" sz="1600">
                <a:solidFill>
                  <a:srgbClr val="202124"/>
                </a:solidFill>
                <a:highlight>
                  <a:srgbClr val="FFFFFF"/>
                </a:highlight>
              </a:rPr>
              <a:t>&gt; conda create --name venv python=3.8.13 anaconda </a:t>
            </a:r>
            <a:endParaRPr sz="1600">
              <a:solidFill>
                <a:srgbClr val="202124"/>
              </a:solidFill>
              <a:highlight>
                <a:srgbClr val="FFFFFF"/>
              </a:highlight>
            </a:endParaRPr>
          </a:p>
          <a:p>
            <a:pPr marL="0" lvl="0" indent="0" algn="l" rtl="0">
              <a:lnSpc>
                <a:spcPct val="130000"/>
              </a:lnSpc>
              <a:spcBef>
                <a:spcPts val="0"/>
              </a:spcBef>
              <a:spcAft>
                <a:spcPts val="0"/>
              </a:spcAft>
              <a:buNone/>
            </a:pPr>
            <a:r>
              <a:rPr lang="en-GB" sz="1600">
                <a:solidFill>
                  <a:srgbClr val="202124"/>
                </a:solidFill>
                <a:highlight>
                  <a:srgbClr val="FFFFFF"/>
                </a:highlight>
              </a:rPr>
              <a:t>Once done check the venv using </a:t>
            </a:r>
            <a:endParaRPr sz="1600">
              <a:solidFill>
                <a:srgbClr val="202124"/>
              </a:solidFill>
              <a:highlight>
                <a:srgbClr val="FFFFFF"/>
              </a:highlight>
            </a:endParaRPr>
          </a:p>
          <a:p>
            <a:pPr marL="0" lvl="0" indent="0" algn="l" rtl="0">
              <a:lnSpc>
                <a:spcPct val="130000"/>
              </a:lnSpc>
              <a:spcBef>
                <a:spcPts val="0"/>
              </a:spcBef>
              <a:spcAft>
                <a:spcPts val="0"/>
              </a:spcAft>
              <a:buNone/>
            </a:pPr>
            <a:r>
              <a:rPr lang="en-GB" sz="1600">
                <a:solidFill>
                  <a:srgbClr val="202124"/>
                </a:solidFill>
                <a:highlight>
                  <a:srgbClr val="FFFFFF"/>
                </a:highlight>
              </a:rPr>
              <a:t>&gt; conda info --envs</a:t>
            </a:r>
            <a:endParaRPr sz="1600">
              <a:solidFill>
                <a:srgbClr val="202124"/>
              </a:solidFill>
              <a:highlight>
                <a:srgbClr val="FFFFFF"/>
              </a:highlight>
            </a:endParaRPr>
          </a:p>
          <a:p>
            <a:pPr marL="0" lvl="0" indent="0" algn="l" rtl="0">
              <a:lnSpc>
                <a:spcPct val="130000"/>
              </a:lnSpc>
              <a:spcBef>
                <a:spcPts val="0"/>
              </a:spcBef>
              <a:spcAft>
                <a:spcPts val="0"/>
              </a:spcAft>
              <a:buNone/>
            </a:pPr>
            <a:r>
              <a:rPr lang="en-GB" sz="1600">
                <a:solidFill>
                  <a:srgbClr val="202124"/>
                </a:solidFill>
                <a:highlight>
                  <a:srgbClr val="FFFFFF"/>
                </a:highlight>
              </a:rPr>
              <a:t>Now activate the virtual environment as follows</a:t>
            </a:r>
            <a:endParaRPr sz="1600">
              <a:solidFill>
                <a:srgbClr val="202124"/>
              </a:solidFill>
              <a:highlight>
                <a:srgbClr val="FFFFFF"/>
              </a:highlight>
            </a:endParaRPr>
          </a:p>
          <a:p>
            <a:pPr marL="0" lvl="0" indent="0" algn="l" rtl="0">
              <a:lnSpc>
                <a:spcPct val="130000"/>
              </a:lnSpc>
              <a:spcBef>
                <a:spcPts val="0"/>
              </a:spcBef>
              <a:spcAft>
                <a:spcPts val="0"/>
              </a:spcAft>
              <a:buClr>
                <a:schemeClr val="dk1"/>
              </a:buClr>
              <a:buSzPts val="1100"/>
              <a:buFont typeface="Arial" panose="020B0604020202020204"/>
              <a:buNone/>
            </a:pPr>
            <a:r>
              <a:rPr lang="en-GB" sz="1600">
                <a:solidFill>
                  <a:srgbClr val="202124"/>
                </a:solidFill>
                <a:highlight>
                  <a:srgbClr val="FFFFFF"/>
                </a:highlight>
              </a:rPr>
              <a:t>&gt; activate venv</a:t>
            </a:r>
            <a:endParaRPr sz="1600">
              <a:solidFill>
                <a:srgbClr val="202124"/>
              </a:solidFill>
              <a:highlight>
                <a:srgbClr val="FFFFFF"/>
              </a:highlight>
            </a:endParaRPr>
          </a:p>
          <a:p>
            <a:pPr marL="0" lvl="0" indent="0" algn="l" rtl="0">
              <a:lnSpc>
                <a:spcPct val="105000"/>
              </a:lnSpc>
              <a:spcBef>
                <a:spcPts val="0"/>
              </a:spcBef>
              <a:spcAft>
                <a:spcPts val="1200"/>
              </a:spcAft>
              <a:buNone/>
            </a:pPr>
            <a:endParaRPr sz="190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83" name="Shape 83"/>
        <p:cNvGrpSpPr/>
        <p:nvPr/>
      </p:nvGrpSpPr>
      <p:grpSpPr>
        <a:xfrm>
          <a:off x="0" y="0"/>
          <a:ext cx="0" cy="0"/>
          <a:chOff x="0" y="0"/>
          <a:chExt cx="0" cy="0"/>
        </a:xfrm>
      </p:grpSpPr>
      <p:sp>
        <p:nvSpPr>
          <p:cNvPr id="84" name="Google Shape;84;p18"/>
          <p:cNvSpPr txBox="1"/>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000"/>
              <a:buFont typeface="Arial" panose="020B0604020202020204"/>
              <a:buNone/>
            </a:pPr>
            <a:r>
              <a:rPr lang="en-GB"/>
              <a:t>Intro to Git and Github * </a:t>
            </a:r>
            <a:r>
              <a:rPr lang="en-GB" sz="1245"/>
              <a:t>( * https://www.w3schools.com/git/default.asp?remote=github)</a:t>
            </a:r>
            <a:r>
              <a:rPr lang="en-GB"/>
              <a:t> </a:t>
            </a:r>
            <a:endParaRPr lang="en-GB"/>
          </a:p>
          <a:p>
            <a:pPr marL="0" lvl="0" indent="0" algn="l" rtl="0">
              <a:spcBef>
                <a:spcPts val="0"/>
              </a:spcBef>
              <a:spcAft>
                <a:spcPts val="0"/>
              </a:spcAft>
              <a:buNone/>
            </a:pPr>
          </a:p>
        </p:txBody>
      </p:sp>
      <p:sp>
        <p:nvSpPr>
          <p:cNvPr id="85" name="Google Shape;85;p18"/>
          <p:cNvSpPr txBox="1"/>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lnSpc>
                <a:spcPct val="95000"/>
              </a:lnSpc>
              <a:spcBef>
                <a:spcPts val="800"/>
              </a:spcBef>
              <a:spcAft>
                <a:spcPts val="0"/>
              </a:spcAft>
              <a:buClr>
                <a:schemeClr val="dk1"/>
              </a:buClr>
              <a:buSzPts val="852"/>
              <a:buFont typeface="Arial" panose="020B0604020202020204"/>
              <a:buNone/>
            </a:pPr>
            <a:r>
              <a:rPr lang="en-GB" sz="1300">
                <a:solidFill>
                  <a:schemeClr val="dk1"/>
                </a:solidFill>
                <a:highlight>
                  <a:srgbClr val="FFFFFF"/>
                </a:highlight>
              </a:rPr>
              <a:t>What is Git?</a:t>
            </a:r>
            <a:endParaRPr sz="1400">
              <a:solidFill>
                <a:schemeClr val="dk1"/>
              </a:solidFill>
              <a:highlight>
                <a:srgbClr val="FFFFFF"/>
              </a:highlight>
            </a:endParaRPr>
          </a:p>
          <a:p>
            <a:pPr marL="0" lvl="0" indent="0" algn="l" rtl="0">
              <a:lnSpc>
                <a:spcPct val="95000"/>
              </a:lnSpc>
              <a:spcBef>
                <a:spcPts val="1400"/>
              </a:spcBef>
              <a:spcAft>
                <a:spcPts val="0"/>
              </a:spcAft>
              <a:buClr>
                <a:schemeClr val="dk1"/>
              </a:buClr>
              <a:buSzPts val="852"/>
              <a:buFont typeface="Arial" panose="020B0604020202020204"/>
              <a:buNone/>
            </a:pPr>
            <a:r>
              <a:rPr lang="en-GB" sz="1300">
                <a:solidFill>
                  <a:schemeClr val="dk1"/>
                </a:solidFill>
                <a:highlight>
                  <a:srgbClr val="FFFFFF"/>
                </a:highlight>
                <a:latin typeface="Verdana" panose="020B0604030504040204"/>
                <a:ea typeface="Verdana" panose="020B0604030504040204"/>
                <a:cs typeface="Verdana" panose="020B0604030504040204"/>
                <a:sym typeface="Verdana" panose="020B0604030504040204"/>
              </a:rPr>
              <a:t>Git is a popular version control system. It was created by Linus Torvalds in 2005, and has been maintained by Junio Hamano since then.</a:t>
            </a:r>
            <a:endParaRPr sz="1300">
              <a:solidFill>
                <a:schemeClr val="dk1"/>
              </a:solidFill>
              <a:highlight>
                <a:srgbClr val="FFFFFF"/>
              </a:highlight>
              <a:latin typeface="Verdana" panose="020B0604030504040204"/>
              <a:ea typeface="Verdana" panose="020B0604030504040204"/>
              <a:cs typeface="Verdana" panose="020B0604030504040204"/>
              <a:sym typeface="Verdana" panose="020B0604030504040204"/>
            </a:endParaRPr>
          </a:p>
          <a:p>
            <a:pPr marL="0" lvl="0" indent="0" algn="l" rtl="0">
              <a:lnSpc>
                <a:spcPct val="95000"/>
              </a:lnSpc>
              <a:spcBef>
                <a:spcPts val="1400"/>
              </a:spcBef>
              <a:spcAft>
                <a:spcPts val="0"/>
              </a:spcAft>
              <a:buClr>
                <a:schemeClr val="dk1"/>
              </a:buClr>
              <a:buSzPts val="852"/>
              <a:buFont typeface="Arial" panose="020B0604020202020204"/>
              <a:buNone/>
            </a:pPr>
            <a:r>
              <a:rPr lang="en-GB" sz="1300">
                <a:solidFill>
                  <a:schemeClr val="dk1"/>
                </a:solidFill>
                <a:highlight>
                  <a:srgbClr val="FFFFFF"/>
                </a:highlight>
                <a:latin typeface="Verdana" panose="020B0604030504040204"/>
                <a:ea typeface="Verdana" panose="020B0604030504040204"/>
                <a:cs typeface="Verdana" panose="020B0604030504040204"/>
                <a:sym typeface="Verdana" panose="020B0604030504040204"/>
              </a:rPr>
              <a:t>It is used for:</a:t>
            </a:r>
            <a:endParaRPr sz="1300">
              <a:solidFill>
                <a:schemeClr val="dk1"/>
              </a:solidFill>
              <a:highlight>
                <a:srgbClr val="FFFFFF"/>
              </a:highlight>
              <a:latin typeface="Verdana" panose="020B0604030504040204"/>
              <a:ea typeface="Verdana" panose="020B0604030504040204"/>
              <a:cs typeface="Verdana" panose="020B0604030504040204"/>
              <a:sym typeface="Verdana" panose="020B0604030504040204"/>
            </a:endParaRPr>
          </a:p>
          <a:p>
            <a:pPr marL="457200" lvl="0" indent="-311150" algn="l" rtl="0">
              <a:lnSpc>
                <a:spcPct val="95000"/>
              </a:lnSpc>
              <a:spcBef>
                <a:spcPts val="1400"/>
              </a:spcBef>
              <a:spcAft>
                <a:spcPts val="0"/>
              </a:spcAft>
              <a:buClr>
                <a:schemeClr val="dk1"/>
              </a:buClr>
              <a:buSzPts val="1300"/>
              <a:buFont typeface="Verdana" panose="020B0604030504040204"/>
              <a:buChar char="●"/>
            </a:pPr>
            <a:r>
              <a:rPr lang="en-GB" sz="1300">
                <a:solidFill>
                  <a:schemeClr val="dk1"/>
                </a:solidFill>
                <a:highlight>
                  <a:srgbClr val="FFFFFF"/>
                </a:highlight>
                <a:latin typeface="Verdana" panose="020B0604030504040204"/>
                <a:ea typeface="Verdana" panose="020B0604030504040204"/>
                <a:cs typeface="Verdana" panose="020B0604030504040204"/>
                <a:sym typeface="Verdana" panose="020B0604030504040204"/>
              </a:rPr>
              <a:t>Tracking code changes</a:t>
            </a:r>
            <a:endParaRPr sz="1300">
              <a:solidFill>
                <a:schemeClr val="dk1"/>
              </a:solidFill>
              <a:highlight>
                <a:srgbClr val="FFFFFF"/>
              </a:highlight>
              <a:latin typeface="Verdana" panose="020B0604030504040204"/>
              <a:ea typeface="Verdana" panose="020B0604030504040204"/>
              <a:cs typeface="Verdana" panose="020B0604030504040204"/>
              <a:sym typeface="Verdana" panose="020B0604030504040204"/>
            </a:endParaRPr>
          </a:p>
          <a:p>
            <a:pPr marL="457200" lvl="0" indent="-311150" algn="l" rtl="0">
              <a:lnSpc>
                <a:spcPct val="95000"/>
              </a:lnSpc>
              <a:spcBef>
                <a:spcPts val="0"/>
              </a:spcBef>
              <a:spcAft>
                <a:spcPts val="0"/>
              </a:spcAft>
              <a:buClr>
                <a:schemeClr val="dk1"/>
              </a:buClr>
              <a:buSzPts val="1300"/>
              <a:buFont typeface="Verdana" panose="020B0604030504040204"/>
              <a:buChar char="●"/>
            </a:pPr>
            <a:r>
              <a:rPr lang="en-GB" sz="1300">
                <a:solidFill>
                  <a:schemeClr val="dk1"/>
                </a:solidFill>
                <a:highlight>
                  <a:srgbClr val="FFFFFF"/>
                </a:highlight>
                <a:latin typeface="Verdana" panose="020B0604030504040204"/>
                <a:ea typeface="Verdana" panose="020B0604030504040204"/>
                <a:cs typeface="Verdana" panose="020B0604030504040204"/>
                <a:sym typeface="Verdana" panose="020B0604030504040204"/>
              </a:rPr>
              <a:t>Tracking who made changes</a:t>
            </a:r>
            <a:endParaRPr sz="1300">
              <a:solidFill>
                <a:schemeClr val="dk1"/>
              </a:solidFill>
              <a:highlight>
                <a:srgbClr val="FFFFFF"/>
              </a:highlight>
              <a:latin typeface="Verdana" panose="020B0604030504040204"/>
              <a:ea typeface="Verdana" panose="020B0604030504040204"/>
              <a:cs typeface="Verdana" panose="020B0604030504040204"/>
              <a:sym typeface="Verdana" panose="020B0604030504040204"/>
            </a:endParaRPr>
          </a:p>
          <a:p>
            <a:pPr marL="457200" lvl="0" indent="-311150" algn="l" rtl="0">
              <a:lnSpc>
                <a:spcPct val="95000"/>
              </a:lnSpc>
              <a:spcBef>
                <a:spcPts val="0"/>
              </a:spcBef>
              <a:spcAft>
                <a:spcPts val="0"/>
              </a:spcAft>
              <a:buClr>
                <a:schemeClr val="dk1"/>
              </a:buClr>
              <a:buSzPts val="1300"/>
              <a:buFont typeface="Verdana" panose="020B0604030504040204"/>
              <a:buChar char="●"/>
            </a:pPr>
            <a:r>
              <a:rPr lang="en-GB" sz="1300">
                <a:solidFill>
                  <a:schemeClr val="dk1"/>
                </a:solidFill>
                <a:highlight>
                  <a:srgbClr val="FFFFFF"/>
                </a:highlight>
                <a:latin typeface="Verdana" panose="020B0604030504040204"/>
                <a:ea typeface="Verdana" panose="020B0604030504040204"/>
                <a:cs typeface="Verdana" panose="020B0604030504040204"/>
                <a:sym typeface="Verdana" panose="020B0604030504040204"/>
              </a:rPr>
              <a:t>Coding collaboration</a:t>
            </a:r>
            <a:endParaRPr sz="1300">
              <a:solidFill>
                <a:schemeClr val="dk1"/>
              </a:solidFill>
              <a:highlight>
                <a:srgbClr val="FFFFFF"/>
              </a:highlight>
              <a:latin typeface="Verdana" panose="020B0604030504040204"/>
              <a:ea typeface="Verdana" panose="020B0604030504040204"/>
              <a:cs typeface="Verdana" panose="020B0604030504040204"/>
              <a:sym typeface="Verdana" panose="020B0604030504040204"/>
            </a:endParaRPr>
          </a:p>
          <a:p>
            <a:pPr marL="0" lvl="0" indent="0" algn="l" rtl="0">
              <a:lnSpc>
                <a:spcPct val="95000"/>
              </a:lnSpc>
              <a:spcBef>
                <a:spcPts val="1100"/>
              </a:spcBef>
              <a:spcAft>
                <a:spcPts val="0"/>
              </a:spcAft>
              <a:buNone/>
            </a:pPr>
            <a:r>
              <a:rPr lang="en-GB" sz="1300">
                <a:solidFill>
                  <a:schemeClr val="dk1"/>
                </a:solidFill>
                <a:highlight>
                  <a:schemeClr val="lt1"/>
                </a:highlight>
              </a:rPr>
              <a:t>What is GitHub?</a:t>
            </a:r>
            <a:endParaRPr sz="1300">
              <a:solidFill>
                <a:schemeClr val="dk1"/>
              </a:solidFill>
              <a:highlight>
                <a:schemeClr val="lt1"/>
              </a:highlight>
            </a:endParaRPr>
          </a:p>
          <a:p>
            <a:pPr marL="457200" lvl="0" indent="-311150" algn="l" rtl="0">
              <a:lnSpc>
                <a:spcPct val="95000"/>
              </a:lnSpc>
              <a:spcBef>
                <a:spcPts val="1100"/>
              </a:spcBef>
              <a:spcAft>
                <a:spcPts val="0"/>
              </a:spcAft>
              <a:buClr>
                <a:schemeClr val="dk1"/>
              </a:buClr>
              <a:buSzPts val="1300"/>
              <a:buFont typeface="Verdana" panose="020B0604030504040204"/>
              <a:buChar char="●"/>
            </a:pPr>
            <a:r>
              <a:rPr lang="en-GB" sz="1300">
                <a:solidFill>
                  <a:schemeClr val="dk1"/>
                </a:solidFill>
                <a:highlight>
                  <a:schemeClr val="lt1"/>
                </a:highlight>
                <a:latin typeface="Verdana" panose="020B0604030504040204"/>
                <a:ea typeface="Verdana" panose="020B0604030504040204"/>
                <a:cs typeface="Verdana" panose="020B0604030504040204"/>
                <a:sym typeface="Verdana" panose="020B0604030504040204"/>
              </a:rPr>
              <a:t>Git is not the same as GitHub.</a:t>
            </a:r>
            <a:endParaRPr sz="1300">
              <a:solidFill>
                <a:schemeClr val="dk1"/>
              </a:solidFill>
              <a:highlight>
                <a:schemeClr val="lt1"/>
              </a:highlight>
              <a:latin typeface="Verdana" panose="020B0604030504040204"/>
              <a:ea typeface="Verdana" panose="020B0604030504040204"/>
              <a:cs typeface="Verdana" panose="020B0604030504040204"/>
              <a:sym typeface="Verdana" panose="020B0604030504040204"/>
            </a:endParaRPr>
          </a:p>
          <a:p>
            <a:pPr marL="457200" lvl="0" indent="-311150" algn="l" rtl="0">
              <a:lnSpc>
                <a:spcPct val="95000"/>
              </a:lnSpc>
              <a:spcBef>
                <a:spcPts val="0"/>
              </a:spcBef>
              <a:spcAft>
                <a:spcPts val="0"/>
              </a:spcAft>
              <a:buClr>
                <a:schemeClr val="dk1"/>
              </a:buClr>
              <a:buSzPts val="1300"/>
              <a:buFont typeface="Verdana" panose="020B0604030504040204"/>
              <a:buChar char="●"/>
            </a:pPr>
            <a:r>
              <a:rPr lang="en-GB" sz="1300">
                <a:solidFill>
                  <a:schemeClr val="dk1"/>
                </a:solidFill>
                <a:highlight>
                  <a:schemeClr val="lt1"/>
                </a:highlight>
                <a:latin typeface="Verdana" panose="020B0604030504040204"/>
                <a:ea typeface="Verdana" panose="020B0604030504040204"/>
                <a:cs typeface="Verdana" panose="020B0604030504040204"/>
                <a:sym typeface="Verdana" panose="020B0604030504040204"/>
              </a:rPr>
              <a:t>GitHub makes tools that uses Git.</a:t>
            </a:r>
            <a:endParaRPr sz="1300">
              <a:solidFill>
                <a:schemeClr val="dk1"/>
              </a:solidFill>
              <a:highlight>
                <a:schemeClr val="lt1"/>
              </a:highlight>
              <a:latin typeface="Verdana" panose="020B0604030504040204"/>
              <a:ea typeface="Verdana" panose="020B0604030504040204"/>
              <a:cs typeface="Verdana" panose="020B0604030504040204"/>
              <a:sym typeface="Verdana" panose="020B0604030504040204"/>
            </a:endParaRPr>
          </a:p>
          <a:p>
            <a:pPr marL="457200" lvl="0" indent="-311150" algn="l" rtl="0">
              <a:lnSpc>
                <a:spcPct val="95000"/>
              </a:lnSpc>
              <a:spcBef>
                <a:spcPts val="0"/>
              </a:spcBef>
              <a:spcAft>
                <a:spcPts val="0"/>
              </a:spcAft>
              <a:buClr>
                <a:schemeClr val="dk1"/>
              </a:buClr>
              <a:buSzPts val="1300"/>
              <a:buFont typeface="Verdana" panose="020B0604030504040204"/>
              <a:buChar char="●"/>
            </a:pPr>
            <a:r>
              <a:rPr lang="en-GB" sz="1300">
                <a:solidFill>
                  <a:schemeClr val="dk1"/>
                </a:solidFill>
                <a:highlight>
                  <a:schemeClr val="lt1"/>
                </a:highlight>
                <a:latin typeface="Verdana" panose="020B0604030504040204"/>
                <a:ea typeface="Verdana" panose="020B0604030504040204"/>
                <a:cs typeface="Verdana" panose="020B0604030504040204"/>
                <a:sym typeface="Verdana" panose="020B0604030504040204"/>
              </a:rPr>
              <a:t>GitHub is the largest host of source code in the world, and has been owned by Microsoft since 2018.</a:t>
            </a:r>
            <a:endParaRPr sz="1300">
              <a:solidFill>
                <a:schemeClr val="dk1"/>
              </a:solidFill>
              <a:highlight>
                <a:schemeClr val="lt1"/>
              </a:highlight>
              <a:latin typeface="Verdana" panose="020B0604030504040204"/>
              <a:ea typeface="Verdana" panose="020B0604030504040204"/>
              <a:cs typeface="Verdana" panose="020B0604030504040204"/>
              <a:sym typeface="Verdana" panose="020B0604030504040204"/>
            </a:endParaRPr>
          </a:p>
          <a:p>
            <a:pPr marL="0" lvl="0" indent="0" algn="l" rtl="0">
              <a:lnSpc>
                <a:spcPct val="95000"/>
              </a:lnSpc>
              <a:spcBef>
                <a:spcPts val="1100"/>
              </a:spcBef>
              <a:spcAft>
                <a:spcPts val="1200"/>
              </a:spcAft>
              <a:buSzPts val="852"/>
              <a:buNone/>
            </a:pPr>
            <a:endParaRPr sz="1500">
              <a:solidFill>
                <a:schemeClr val="dk1"/>
              </a:solidFill>
              <a:highlight>
                <a:srgbClr val="FFFFFF"/>
              </a:highlight>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89" name="Shape 89"/>
        <p:cNvGrpSpPr/>
        <p:nvPr/>
      </p:nvGrpSpPr>
      <p:grpSpPr>
        <a:xfrm>
          <a:off x="0" y="0"/>
          <a:ext cx="0" cy="0"/>
          <a:chOff x="0" y="0"/>
          <a:chExt cx="0" cy="0"/>
        </a:xfrm>
      </p:grpSpPr>
      <p:sp>
        <p:nvSpPr>
          <p:cNvPr id="90" name="Google Shape;90;p19"/>
          <p:cNvSpPr txBox="1"/>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Getting Started with Git and Github</a:t>
            </a:r>
            <a:endParaRPr lang="en-GB"/>
          </a:p>
        </p:txBody>
      </p:sp>
      <p:sp>
        <p:nvSpPr>
          <p:cNvPr id="91" name="Google Shape;91;p19"/>
          <p:cNvSpPr txBox="1"/>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lnSpc>
                <a:spcPct val="95000"/>
              </a:lnSpc>
              <a:spcBef>
                <a:spcPts val="0"/>
              </a:spcBef>
              <a:spcAft>
                <a:spcPts val="0"/>
              </a:spcAft>
              <a:buNone/>
            </a:pPr>
            <a:r>
              <a:rPr lang="en-GB" sz="1600"/>
              <a:t>Step1: Sign in for a Github account at </a:t>
            </a:r>
            <a:r>
              <a:rPr lang="en-GB" sz="1600" b="1" u="sng">
                <a:solidFill>
                  <a:schemeClr val="hlink"/>
                </a:solidFill>
                <a:hlinkClick r:id="rId1"/>
              </a:rPr>
              <a:t>https://github.com/</a:t>
            </a:r>
            <a:r>
              <a:rPr lang="en-GB" sz="1600" b="1"/>
              <a:t> </a:t>
            </a:r>
            <a:r>
              <a:rPr lang="en-GB" sz="1600"/>
              <a:t>using your email id.</a:t>
            </a:r>
            <a:endParaRPr sz="1600"/>
          </a:p>
          <a:p>
            <a:pPr marL="0" lvl="0" indent="0" algn="l" rtl="0">
              <a:lnSpc>
                <a:spcPct val="95000"/>
              </a:lnSpc>
              <a:spcBef>
                <a:spcPts val="1200"/>
              </a:spcBef>
              <a:spcAft>
                <a:spcPts val="0"/>
              </a:spcAft>
              <a:buNone/>
            </a:pPr>
            <a:r>
              <a:rPr lang="en-GB" sz="1600"/>
              <a:t>Step2: Get Git on your local </a:t>
            </a:r>
            <a:r>
              <a:rPr lang="en-GB" sz="1600"/>
              <a:t>computer</a:t>
            </a:r>
            <a:r>
              <a:rPr lang="en-GB" sz="1600"/>
              <a:t> . For that go to </a:t>
            </a:r>
            <a:r>
              <a:rPr lang="en-GB" sz="1600" u="sng">
                <a:solidFill>
                  <a:schemeClr val="hlink"/>
                </a:solidFill>
                <a:hlinkClick r:id="rId2"/>
              </a:rPr>
              <a:t>https://git-scm.com/downloads</a:t>
            </a:r>
            <a:r>
              <a:rPr lang="en-GB" sz="1600"/>
              <a:t> and follow instructions. See </a:t>
            </a:r>
            <a:r>
              <a:rPr lang="en-GB" sz="1600"/>
              <a:t>the attached documnet to add the SSH keys to Github</a:t>
            </a:r>
            <a:endParaRPr sz="1600"/>
          </a:p>
          <a:p>
            <a:pPr marL="0" lvl="0" indent="0" algn="l" rtl="0">
              <a:lnSpc>
                <a:spcPct val="95000"/>
              </a:lnSpc>
              <a:spcBef>
                <a:spcPts val="1200"/>
              </a:spcBef>
              <a:spcAft>
                <a:spcPts val="0"/>
              </a:spcAft>
              <a:buNone/>
            </a:pPr>
            <a:r>
              <a:rPr lang="en-GB" sz="1600"/>
              <a:t>Step 3: Once you have got </a:t>
            </a:r>
            <a:r>
              <a:rPr lang="en-GB" sz="1600"/>
              <a:t>both</a:t>
            </a:r>
            <a:r>
              <a:rPr lang="en-GB" sz="1600"/>
              <a:t> Github account and Git you are ready to go.       </a:t>
            </a:r>
            <a:r>
              <a:rPr lang="en-GB" sz="1250">
                <a:solidFill>
                  <a:schemeClr val="dk1"/>
                </a:solidFill>
                <a:highlight>
                  <a:srgbClr val="FFFFFF"/>
                </a:highlight>
                <a:latin typeface="Verdana" panose="020B0604030504040204"/>
                <a:ea typeface="Verdana" panose="020B0604030504040204"/>
                <a:cs typeface="Verdana" panose="020B0604030504040204"/>
                <a:sym typeface="Verdana" panose="020B0604030504040204"/>
              </a:rPr>
              <a:t>For Windows, you can use Git bash, which comes included in Git for Windows. For Mac and Linux you can use the built-in terminal.</a:t>
            </a:r>
            <a:endParaRPr sz="950">
              <a:solidFill>
                <a:schemeClr val="dk1"/>
              </a:solidFill>
              <a:highlight>
                <a:srgbClr val="FFFFFF"/>
              </a:highlight>
              <a:latin typeface="Verdana" panose="020B0604030504040204"/>
              <a:ea typeface="Verdana" panose="020B0604030504040204"/>
              <a:cs typeface="Verdana" panose="020B0604030504040204"/>
              <a:sym typeface="Verdana" panose="020B0604030504040204"/>
            </a:endParaRPr>
          </a:p>
          <a:p>
            <a:pPr marL="0" lvl="0" indent="0" algn="l" rtl="0">
              <a:lnSpc>
                <a:spcPct val="95000"/>
              </a:lnSpc>
              <a:spcBef>
                <a:spcPts val="1200"/>
              </a:spcBef>
              <a:spcAft>
                <a:spcPts val="0"/>
              </a:spcAft>
              <a:buNone/>
            </a:pPr>
            <a:r>
              <a:rPr lang="en-GB" sz="1250">
                <a:solidFill>
                  <a:schemeClr val="dk1"/>
                </a:solidFill>
                <a:highlight>
                  <a:srgbClr val="FFFFFF"/>
                </a:highlight>
                <a:latin typeface="Verdana" panose="020B0604030504040204"/>
                <a:ea typeface="Verdana" panose="020B0604030504040204"/>
                <a:cs typeface="Verdana" panose="020B0604030504040204"/>
                <a:sym typeface="Verdana" panose="020B0604030504040204"/>
              </a:rPr>
              <a:t>Step4: </a:t>
            </a:r>
            <a:r>
              <a:rPr lang="en-GB" sz="950">
                <a:solidFill>
                  <a:schemeClr val="dk1"/>
                </a:solidFill>
                <a:highlight>
                  <a:srgbClr val="FFFFFF"/>
                </a:highlight>
                <a:latin typeface="Verdana" panose="020B0604030504040204"/>
                <a:ea typeface="Verdana" panose="020B0604030504040204"/>
                <a:cs typeface="Verdana" panose="020B0604030504040204"/>
                <a:sym typeface="Verdana" panose="020B0604030504040204"/>
              </a:rPr>
              <a:t>The first thing we need to do, is to check if Git is properly installed. Open Git bash and type the following code</a:t>
            </a:r>
            <a:endParaRPr sz="950">
              <a:solidFill>
                <a:schemeClr val="dk1"/>
              </a:solidFill>
              <a:highlight>
                <a:srgbClr val="FFFFFF"/>
              </a:highlight>
              <a:latin typeface="Verdana" panose="020B0604030504040204"/>
              <a:ea typeface="Verdana" panose="020B0604030504040204"/>
              <a:cs typeface="Verdana" panose="020B0604030504040204"/>
              <a:sym typeface="Verdana" panose="020B0604030504040204"/>
            </a:endParaRPr>
          </a:p>
          <a:p>
            <a:pPr marL="0" lvl="0" indent="0" algn="l" rtl="0">
              <a:lnSpc>
                <a:spcPct val="95000"/>
              </a:lnSpc>
              <a:spcBef>
                <a:spcPts val="1200"/>
              </a:spcBef>
              <a:spcAft>
                <a:spcPts val="0"/>
              </a:spcAft>
              <a:buNone/>
            </a:pPr>
            <a:r>
              <a:rPr lang="en-GB" sz="1250">
                <a:solidFill>
                  <a:schemeClr val="dk1"/>
                </a:solidFill>
                <a:highlight>
                  <a:srgbClr val="FFFFFF"/>
                </a:highlight>
                <a:latin typeface="Verdana" panose="020B0604030504040204"/>
                <a:ea typeface="Verdana" panose="020B0604030504040204"/>
                <a:cs typeface="Verdana" panose="020B0604030504040204"/>
                <a:sym typeface="Verdana" panose="020B0604030504040204"/>
              </a:rPr>
              <a:t> &gt; </a:t>
            </a:r>
            <a:r>
              <a:rPr lang="en-GB" sz="950">
                <a:solidFill>
                  <a:srgbClr val="2F9C0A"/>
                </a:solidFill>
                <a:latin typeface="Courier New" panose="02070309020205020404"/>
                <a:ea typeface="Courier New" panose="02070309020205020404"/>
                <a:cs typeface="Courier New" panose="02070309020205020404"/>
                <a:sym typeface="Courier New" panose="02070309020205020404"/>
              </a:rPr>
              <a:t>git</a:t>
            </a:r>
            <a:r>
              <a:rPr lang="en-GB" sz="950">
                <a:solidFill>
                  <a:schemeClr val="dk1"/>
                </a:solidFill>
                <a:highlight>
                  <a:srgbClr val="FDFDFD"/>
                </a:highlight>
                <a:latin typeface="Courier New" panose="02070309020205020404"/>
                <a:ea typeface="Courier New" panose="02070309020205020404"/>
                <a:cs typeface="Courier New" panose="02070309020205020404"/>
                <a:sym typeface="Courier New" panose="02070309020205020404"/>
              </a:rPr>
              <a:t> --version</a:t>
            </a:r>
            <a:endParaRPr sz="950">
              <a:solidFill>
                <a:schemeClr val="dk1"/>
              </a:solidFill>
              <a:highlight>
                <a:srgbClr val="FDFDFD"/>
              </a:highlight>
              <a:latin typeface="Courier New" panose="02070309020205020404"/>
              <a:ea typeface="Courier New" panose="02070309020205020404"/>
              <a:cs typeface="Courier New" panose="02070309020205020404"/>
              <a:sym typeface="Courier New" panose="02070309020205020404"/>
            </a:endParaRPr>
          </a:p>
          <a:p>
            <a:pPr marL="0" lvl="0" indent="0" algn="l" rtl="0">
              <a:lnSpc>
                <a:spcPct val="95000"/>
              </a:lnSpc>
              <a:spcBef>
                <a:spcPts val="1200"/>
              </a:spcBef>
              <a:spcAft>
                <a:spcPts val="0"/>
              </a:spcAft>
              <a:buClr>
                <a:schemeClr val="dk1"/>
              </a:buClr>
              <a:buSzPts val="1100"/>
              <a:buFont typeface="Arial" panose="020B0604020202020204"/>
              <a:buNone/>
            </a:pPr>
            <a:endParaRPr sz="900">
              <a:solidFill>
                <a:schemeClr val="dk1"/>
              </a:solidFill>
            </a:endParaRPr>
          </a:p>
          <a:p>
            <a:pPr marL="0" lvl="0" indent="0" algn="l" rtl="0">
              <a:lnSpc>
                <a:spcPct val="95000"/>
              </a:lnSpc>
              <a:spcBef>
                <a:spcPts val="0"/>
              </a:spcBef>
              <a:spcAft>
                <a:spcPts val="1200"/>
              </a:spcAft>
              <a:buNone/>
            </a:pPr>
            <a:endParaRPr sz="160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95" name="Shape 95"/>
        <p:cNvGrpSpPr/>
        <p:nvPr/>
      </p:nvGrpSpPr>
      <p:grpSpPr>
        <a:xfrm>
          <a:off x="0" y="0"/>
          <a:ext cx="0" cy="0"/>
          <a:chOff x="0" y="0"/>
          <a:chExt cx="0" cy="0"/>
        </a:xfrm>
      </p:grpSpPr>
      <p:sp>
        <p:nvSpPr>
          <p:cNvPr id="96" name="Google Shape;96;p20"/>
          <p:cNvSpPr txBox="1"/>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Getting Started with Git and Github</a:t>
            </a:r>
            <a:endParaRPr lang="en-GB"/>
          </a:p>
        </p:txBody>
      </p:sp>
      <p:sp>
        <p:nvSpPr>
          <p:cNvPr id="97" name="Google Shape;97;p20"/>
          <p:cNvSpPr txBox="1"/>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lnSpc>
                <a:spcPct val="105000"/>
              </a:lnSpc>
              <a:spcBef>
                <a:spcPts val="0"/>
              </a:spcBef>
              <a:spcAft>
                <a:spcPts val="0"/>
              </a:spcAft>
              <a:buSzPts val="770"/>
              <a:buNone/>
            </a:pPr>
            <a:r>
              <a:rPr lang="en-GB" sz="1600"/>
              <a:t>Step5:</a:t>
            </a:r>
            <a:r>
              <a:rPr lang="en-GB" sz="1600">
                <a:solidFill>
                  <a:schemeClr val="dk1"/>
                </a:solidFill>
                <a:highlight>
                  <a:srgbClr val="FFFFFF"/>
                </a:highlight>
              </a:rPr>
              <a:t>Configure Git</a:t>
            </a:r>
            <a:endParaRPr sz="1600">
              <a:solidFill>
                <a:schemeClr val="dk1"/>
              </a:solidFill>
              <a:highlight>
                <a:srgbClr val="FFFFFF"/>
              </a:highlight>
            </a:endParaRPr>
          </a:p>
          <a:p>
            <a:pPr marL="0" lvl="0" indent="0" algn="l" rtl="0">
              <a:lnSpc>
                <a:spcPct val="105000"/>
              </a:lnSpc>
              <a:spcBef>
                <a:spcPts val="1400"/>
              </a:spcBef>
              <a:spcAft>
                <a:spcPts val="0"/>
              </a:spcAft>
              <a:buClr>
                <a:schemeClr val="dk1"/>
              </a:buClr>
              <a:buSzPts val="770"/>
              <a:buFont typeface="Arial" panose="020B0604020202020204"/>
              <a:buNone/>
            </a:pPr>
            <a:r>
              <a:rPr lang="en-GB" sz="1600">
                <a:solidFill>
                  <a:schemeClr val="dk1"/>
                </a:solidFill>
                <a:highlight>
                  <a:srgbClr val="FFFFFF"/>
                </a:highlight>
                <a:latin typeface="Verdana" panose="020B0604030504040204"/>
                <a:ea typeface="Verdana" panose="020B0604030504040204"/>
                <a:cs typeface="Verdana" panose="020B0604030504040204"/>
                <a:sym typeface="Verdana" panose="020B0604030504040204"/>
              </a:rPr>
              <a:t>Now let Git know who you are. This is important for version control systems, as each Git commit uses this information:</a:t>
            </a:r>
            <a:endParaRPr sz="1600">
              <a:solidFill>
                <a:schemeClr val="dk1"/>
              </a:solidFill>
              <a:highlight>
                <a:srgbClr val="FFFFFF"/>
              </a:highlight>
              <a:latin typeface="Verdana" panose="020B0604030504040204"/>
              <a:ea typeface="Verdana" panose="020B0604030504040204"/>
              <a:cs typeface="Verdana" panose="020B0604030504040204"/>
              <a:sym typeface="Verdana" panose="020B0604030504040204"/>
            </a:endParaRPr>
          </a:p>
          <a:p>
            <a:pPr marL="0" lvl="0" indent="0" algn="l" rtl="0">
              <a:lnSpc>
                <a:spcPct val="105000"/>
              </a:lnSpc>
              <a:spcBef>
                <a:spcPts val="1400"/>
              </a:spcBef>
              <a:spcAft>
                <a:spcPts val="0"/>
              </a:spcAft>
              <a:buSzPts val="770"/>
              <a:buNone/>
            </a:pPr>
            <a:r>
              <a:rPr lang="en-GB" sz="1600"/>
              <a:t>&gt;</a:t>
            </a:r>
            <a:r>
              <a:rPr lang="en-GB" sz="1600">
                <a:solidFill>
                  <a:srgbClr val="2F9C0A"/>
                </a:solidFill>
                <a:highlight>
                  <a:srgbClr val="FDFDFD"/>
                </a:highlight>
                <a:latin typeface="Courier New" panose="02070309020205020404"/>
                <a:ea typeface="Courier New" panose="02070309020205020404"/>
                <a:cs typeface="Courier New" panose="02070309020205020404"/>
                <a:sym typeface="Courier New" panose="02070309020205020404"/>
              </a:rPr>
              <a:t>git</a:t>
            </a:r>
            <a:r>
              <a:rPr lang="en-GB" sz="1600">
                <a:solidFill>
                  <a:schemeClr val="dk1"/>
                </a:solidFill>
                <a:highlight>
                  <a:srgbClr val="FDFDFD"/>
                </a:highlight>
                <a:latin typeface="Courier New" panose="02070309020205020404"/>
                <a:ea typeface="Courier New" panose="02070309020205020404"/>
                <a:cs typeface="Courier New" panose="02070309020205020404"/>
                <a:sym typeface="Courier New" panose="02070309020205020404"/>
              </a:rPr>
              <a:t> config --global user.name “</a:t>
            </a:r>
            <a:r>
              <a:rPr lang="en-GB" sz="1600">
                <a:solidFill>
                  <a:srgbClr val="2F9C0A"/>
                </a:solidFill>
                <a:highlight>
                  <a:srgbClr val="FDFDFD"/>
                </a:highlight>
                <a:latin typeface="Courier New" panose="02070309020205020404"/>
                <a:ea typeface="Courier New" panose="02070309020205020404"/>
                <a:cs typeface="Courier New" panose="02070309020205020404"/>
                <a:sym typeface="Courier New" panose="02070309020205020404"/>
              </a:rPr>
              <a:t>asdf user"</a:t>
            </a:r>
            <a:endParaRPr sz="1600">
              <a:solidFill>
                <a:schemeClr val="dk1"/>
              </a:solidFill>
              <a:highlight>
                <a:srgbClr val="FDFDFD"/>
              </a:highlight>
              <a:latin typeface="Courier New" panose="02070309020205020404"/>
              <a:ea typeface="Courier New" panose="02070309020205020404"/>
              <a:cs typeface="Courier New" panose="02070309020205020404"/>
              <a:sym typeface="Courier New" panose="02070309020205020404"/>
            </a:endParaRPr>
          </a:p>
          <a:p>
            <a:pPr marL="0" lvl="0" indent="0" algn="l" rtl="0">
              <a:lnSpc>
                <a:spcPct val="105000"/>
              </a:lnSpc>
              <a:spcBef>
                <a:spcPts val="1200"/>
              </a:spcBef>
              <a:spcAft>
                <a:spcPts val="0"/>
              </a:spcAft>
              <a:buSzPts val="770"/>
              <a:buNone/>
            </a:pPr>
            <a:r>
              <a:rPr lang="en-GB" sz="1600">
                <a:solidFill>
                  <a:srgbClr val="2F9C0A"/>
                </a:solidFill>
                <a:highlight>
                  <a:srgbClr val="FDFDFD"/>
                </a:highlight>
                <a:latin typeface="Courier New" panose="02070309020205020404"/>
                <a:ea typeface="Courier New" panose="02070309020205020404"/>
                <a:cs typeface="Courier New" panose="02070309020205020404"/>
                <a:sym typeface="Courier New" panose="02070309020205020404"/>
              </a:rPr>
              <a:t>&gt; git</a:t>
            </a:r>
            <a:r>
              <a:rPr lang="en-GB" sz="1600">
                <a:solidFill>
                  <a:schemeClr val="dk1"/>
                </a:solidFill>
                <a:highlight>
                  <a:srgbClr val="FDFDFD"/>
                </a:highlight>
                <a:latin typeface="Courier New" panose="02070309020205020404"/>
                <a:ea typeface="Courier New" panose="02070309020205020404"/>
                <a:cs typeface="Courier New" panose="02070309020205020404"/>
                <a:sym typeface="Courier New" panose="02070309020205020404"/>
              </a:rPr>
              <a:t> config --global user.email </a:t>
            </a:r>
            <a:r>
              <a:rPr lang="en-GB" sz="1600">
                <a:solidFill>
                  <a:srgbClr val="2F9C0A"/>
                </a:solidFill>
                <a:highlight>
                  <a:srgbClr val="FDFDFD"/>
                </a:highlight>
                <a:latin typeface="Courier New" panose="02070309020205020404"/>
                <a:ea typeface="Courier New" panose="02070309020205020404"/>
                <a:cs typeface="Courier New" panose="02070309020205020404"/>
                <a:sym typeface="Courier New" panose="02070309020205020404"/>
              </a:rPr>
              <a:t>"asdf123@gmail.com"</a:t>
            </a:r>
            <a:endParaRPr sz="1600">
              <a:solidFill>
                <a:srgbClr val="2F9C0A"/>
              </a:solidFill>
              <a:highlight>
                <a:srgbClr val="FDFDFD"/>
              </a:highlight>
              <a:latin typeface="Courier New" panose="02070309020205020404"/>
              <a:ea typeface="Courier New" panose="02070309020205020404"/>
              <a:cs typeface="Courier New" panose="02070309020205020404"/>
              <a:sym typeface="Courier New" panose="02070309020205020404"/>
            </a:endParaRPr>
          </a:p>
          <a:p>
            <a:pPr marL="0" lvl="0" indent="0" algn="l" rtl="0">
              <a:lnSpc>
                <a:spcPct val="105000"/>
              </a:lnSpc>
              <a:spcBef>
                <a:spcPts val="1200"/>
              </a:spcBef>
              <a:spcAft>
                <a:spcPts val="0"/>
              </a:spcAft>
              <a:buSzPts val="770"/>
              <a:buNone/>
            </a:pPr>
            <a:r>
              <a:rPr lang="en-GB" sz="1600">
                <a:solidFill>
                  <a:schemeClr val="dk1"/>
                </a:solidFill>
                <a:latin typeface="Verdana" panose="020B0604030504040204"/>
                <a:ea typeface="Verdana" panose="020B0604030504040204"/>
                <a:cs typeface="Verdana" panose="020B0604030504040204"/>
                <a:sym typeface="Verdana" panose="020B0604030504040204"/>
              </a:rPr>
              <a:t>Note: Use </a:t>
            </a:r>
            <a:r>
              <a:rPr lang="en-GB" sz="1600">
                <a:solidFill>
                  <a:srgbClr val="DC143C"/>
                </a:solidFill>
                <a:latin typeface="Courier New" panose="02070309020205020404"/>
                <a:ea typeface="Courier New" panose="02070309020205020404"/>
                <a:cs typeface="Courier New" panose="02070309020205020404"/>
                <a:sym typeface="Courier New" panose="02070309020205020404"/>
              </a:rPr>
              <a:t>global</a:t>
            </a:r>
            <a:r>
              <a:rPr lang="en-GB" sz="1600">
                <a:solidFill>
                  <a:schemeClr val="dk1"/>
                </a:solidFill>
                <a:latin typeface="Verdana" panose="020B0604030504040204"/>
                <a:ea typeface="Verdana" panose="020B0604030504040204"/>
                <a:cs typeface="Verdana" panose="020B0604030504040204"/>
                <a:sym typeface="Verdana" panose="020B0604030504040204"/>
              </a:rPr>
              <a:t> to set the username and e-mail for every repository on your computer. Also use the same email that you used to register for github.com </a:t>
            </a:r>
            <a:endParaRPr sz="1600">
              <a:solidFill>
                <a:schemeClr val="dk1"/>
              </a:solidFill>
              <a:latin typeface="Verdana" panose="020B0604030504040204"/>
              <a:ea typeface="Verdana" panose="020B0604030504040204"/>
              <a:cs typeface="Verdana" panose="020B0604030504040204"/>
              <a:sym typeface="Verdana" panose="020B0604030504040204"/>
            </a:endParaRPr>
          </a:p>
          <a:p>
            <a:pPr marL="0" lvl="0" indent="0" algn="l" rtl="0">
              <a:lnSpc>
                <a:spcPct val="105000"/>
              </a:lnSpc>
              <a:spcBef>
                <a:spcPts val="1100"/>
              </a:spcBef>
              <a:spcAft>
                <a:spcPts val="0"/>
              </a:spcAft>
              <a:buSzPts val="770"/>
              <a:buNone/>
            </a:pPr>
            <a:endParaRPr sz="1600">
              <a:solidFill>
                <a:schemeClr val="dk1"/>
              </a:solidFill>
            </a:endParaRPr>
          </a:p>
          <a:p>
            <a:pPr marL="0" lvl="0" indent="0" algn="l" rtl="0">
              <a:lnSpc>
                <a:spcPct val="140000"/>
              </a:lnSpc>
              <a:spcBef>
                <a:spcPts val="2400"/>
              </a:spcBef>
              <a:spcAft>
                <a:spcPts val="0"/>
              </a:spcAft>
              <a:buClr>
                <a:schemeClr val="dk1"/>
              </a:buClr>
              <a:buSzPts val="770"/>
              <a:buFont typeface="Arial" panose="020B0604020202020204"/>
              <a:buNone/>
            </a:pPr>
            <a:endParaRPr sz="1600">
              <a:solidFill>
                <a:srgbClr val="2F9C0A"/>
              </a:solidFill>
              <a:highlight>
                <a:srgbClr val="FDFDFD"/>
              </a:highlight>
              <a:latin typeface="Courier New" panose="02070309020205020404"/>
              <a:ea typeface="Courier New" panose="02070309020205020404"/>
              <a:cs typeface="Courier New" panose="02070309020205020404"/>
              <a:sym typeface="Courier New" panose="02070309020205020404"/>
            </a:endParaRPr>
          </a:p>
          <a:p>
            <a:pPr marL="0" lvl="0" indent="0" algn="l" rtl="0">
              <a:lnSpc>
                <a:spcPct val="105000"/>
              </a:lnSpc>
              <a:spcBef>
                <a:spcPts val="3000"/>
              </a:spcBef>
              <a:spcAft>
                <a:spcPts val="0"/>
              </a:spcAft>
              <a:buSzPts val="770"/>
              <a:buNone/>
            </a:pPr>
            <a:r>
              <a:rPr lang="en-GB" sz="1600"/>
              <a:t> </a:t>
            </a:r>
            <a:endParaRPr sz="1600">
              <a:solidFill>
                <a:schemeClr val="dk1"/>
              </a:solidFill>
            </a:endParaRPr>
          </a:p>
          <a:p>
            <a:pPr marL="0" lvl="0" indent="0" algn="l" rtl="0">
              <a:lnSpc>
                <a:spcPct val="105000"/>
              </a:lnSpc>
              <a:spcBef>
                <a:spcPts val="1200"/>
              </a:spcBef>
              <a:spcAft>
                <a:spcPts val="1200"/>
              </a:spcAft>
              <a:buSzPts val="770"/>
              <a:buNone/>
            </a:pPr>
            <a:endParaRPr sz="160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01" name="Shape 101"/>
        <p:cNvGrpSpPr/>
        <p:nvPr/>
      </p:nvGrpSpPr>
      <p:grpSpPr>
        <a:xfrm>
          <a:off x="0" y="0"/>
          <a:ext cx="0" cy="0"/>
          <a:chOff x="0" y="0"/>
          <a:chExt cx="0" cy="0"/>
        </a:xfrm>
      </p:grpSpPr>
      <p:sp>
        <p:nvSpPr>
          <p:cNvPr id="102" name="Google Shape;102;p21"/>
          <p:cNvSpPr txBox="1"/>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Getting Started with Git and Github</a:t>
            </a:r>
            <a:endParaRPr lang="en-GB"/>
          </a:p>
        </p:txBody>
      </p:sp>
      <p:sp>
        <p:nvSpPr>
          <p:cNvPr id="103" name="Google Shape;103;p21"/>
          <p:cNvSpPr txBox="1"/>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lnSpc>
                <a:spcPct val="105000"/>
              </a:lnSpc>
              <a:spcBef>
                <a:spcPts val="0"/>
              </a:spcBef>
              <a:spcAft>
                <a:spcPts val="0"/>
              </a:spcAft>
              <a:buSzPts val="770"/>
              <a:buNone/>
            </a:pPr>
            <a:r>
              <a:rPr lang="en-GB" sz="1600"/>
              <a:t>Step6:</a:t>
            </a:r>
            <a:r>
              <a:rPr lang="en-GB" sz="1600">
                <a:solidFill>
                  <a:schemeClr val="dk1"/>
                </a:solidFill>
                <a:highlight>
                  <a:srgbClr val="FFFFFF"/>
                </a:highlight>
              </a:rPr>
              <a:t> </a:t>
            </a:r>
            <a:r>
              <a:rPr lang="en-GB" sz="1600">
                <a:solidFill>
                  <a:schemeClr val="dk1"/>
                </a:solidFill>
                <a:highlight>
                  <a:srgbClr val="FFFFFF"/>
                </a:highlight>
              </a:rPr>
              <a:t> </a:t>
            </a:r>
            <a:r>
              <a:rPr lang="en-GB" sz="1600">
                <a:solidFill>
                  <a:schemeClr val="dk1"/>
                </a:solidFill>
                <a:highlight>
                  <a:srgbClr val="FFFFFF"/>
                </a:highlight>
              </a:rPr>
              <a:t>Creating Git Folder</a:t>
            </a:r>
            <a:endParaRPr sz="1600">
              <a:solidFill>
                <a:schemeClr val="dk1"/>
              </a:solidFill>
              <a:highlight>
                <a:srgbClr val="FFFFFF"/>
              </a:highlight>
            </a:endParaRPr>
          </a:p>
          <a:p>
            <a:pPr marL="0" lvl="0" indent="0" algn="l" rtl="0">
              <a:lnSpc>
                <a:spcPct val="105000"/>
              </a:lnSpc>
              <a:spcBef>
                <a:spcPts val="1200"/>
              </a:spcBef>
              <a:spcAft>
                <a:spcPts val="0"/>
              </a:spcAft>
              <a:buSzPts val="770"/>
              <a:buNone/>
            </a:pPr>
            <a:r>
              <a:rPr lang="en-GB" sz="1600">
                <a:solidFill>
                  <a:srgbClr val="2F9C0A"/>
                </a:solidFill>
                <a:highlight>
                  <a:srgbClr val="FDFDFD"/>
                </a:highlight>
                <a:latin typeface="Courier New" panose="02070309020205020404"/>
                <a:ea typeface="Courier New" panose="02070309020205020404"/>
                <a:cs typeface="Courier New" panose="02070309020205020404"/>
                <a:sym typeface="Courier New" panose="02070309020205020404"/>
              </a:rPr>
              <a:t>&gt; cd Desktop</a:t>
            </a:r>
            <a:endParaRPr sz="1600">
              <a:solidFill>
                <a:srgbClr val="2F9C0A"/>
              </a:solidFill>
              <a:highlight>
                <a:srgbClr val="FDFDFD"/>
              </a:highlight>
              <a:latin typeface="Courier New" panose="02070309020205020404"/>
              <a:ea typeface="Courier New" panose="02070309020205020404"/>
              <a:cs typeface="Courier New" panose="02070309020205020404"/>
              <a:sym typeface="Courier New" panose="02070309020205020404"/>
            </a:endParaRPr>
          </a:p>
          <a:p>
            <a:pPr marL="0" lvl="0" indent="0" algn="l" rtl="0">
              <a:lnSpc>
                <a:spcPct val="105000"/>
              </a:lnSpc>
              <a:spcBef>
                <a:spcPts val="1200"/>
              </a:spcBef>
              <a:spcAft>
                <a:spcPts val="0"/>
              </a:spcAft>
              <a:buSzPts val="770"/>
              <a:buNone/>
            </a:pPr>
            <a:r>
              <a:rPr lang="en-GB" sz="1600">
                <a:solidFill>
                  <a:srgbClr val="2F9C0A"/>
                </a:solidFill>
                <a:highlight>
                  <a:srgbClr val="FDFDFD"/>
                </a:highlight>
                <a:latin typeface="Courier New" panose="02070309020205020404"/>
                <a:ea typeface="Courier New" panose="02070309020205020404"/>
                <a:cs typeface="Courier New" panose="02070309020205020404"/>
                <a:sym typeface="Courier New" panose="02070309020205020404"/>
              </a:rPr>
              <a:t>&gt; mkdir</a:t>
            </a:r>
            <a:r>
              <a:rPr lang="en-GB" sz="1600">
                <a:solidFill>
                  <a:schemeClr val="dk1"/>
                </a:solidFill>
                <a:highlight>
                  <a:srgbClr val="FDFDFD"/>
                </a:highlight>
                <a:latin typeface="Courier New" panose="02070309020205020404"/>
                <a:ea typeface="Courier New" panose="02070309020205020404"/>
                <a:cs typeface="Courier New" panose="02070309020205020404"/>
                <a:sym typeface="Courier New" panose="02070309020205020404"/>
              </a:rPr>
              <a:t> myprojects</a:t>
            </a:r>
            <a:endParaRPr sz="1600">
              <a:solidFill>
                <a:schemeClr val="dk1"/>
              </a:solidFill>
              <a:highlight>
                <a:srgbClr val="FDFDFD"/>
              </a:highlight>
              <a:latin typeface="Courier New" panose="02070309020205020404"/>
              <a:ea typeface="Courier New" panose="02070309020205020404"/>
              <a:cs typeface="Courier New" panose="02070309020205020404"/>
              <a:sym typeface="Courier New" panose="02070309020205020404"/>
            </a:endParaRPr>
          </a:p>
          <a:p>
            <a:pPr marL="0" lvl="0" indent="0" algn="l" rtl="0">
              <a:lnSpc>
                <a:spcPct val="105000"/>
              </a:lnSpc>
              <a:spcBef>
                <a:spcPts val="1200"/>
              </a:spcBef>
              <a:spcAft>
                <a:spcPts val="0"/>
              </a:spcAft>
              <a:buSzPts val="770"/>
              <a:buNone/>
            </a:pPr>
            <a:r>
              <a:rPr lang="en-GB" sz="1600">
                <a:solidFill>
                  <a:schemeClr val="dk1"/>
                </a:solidFill>
                <a:highlight>
                  <a:srgbClr val="FDFDFD"/>
                </a:highlight>
                <a:latin typeface="Courier New" panose="02070309020205020404"/>
                <a:ea typeface="Courier New" panose="02070309020205020404"/>
                <a:cs typeface="Courier New" panose="02070309020205020404"/>
                <a:sym typeface="Courier New" panose="02070309020205020404"/>
              </a:rPr>
              <a:t>&gt; </a:t>
            </a:r>
            <a:r>
              <a:rPr lang="en-GB" sz="1600">
                <a:solidFill>
                  <a:srgbClr val="1990B8"/>
                </a:solidFill>
                <a:highlight>
                  <a:srgbClr val="FDFDFD"/>
                </a:highlight>
                <a:latin typeface="Courier New" panose="02070309020205020404"/>
                <a:ea typeface="Courier New" panose="02070309020205020404"/>
                <a:cs typeface="Courier New" panose="02070309020205020404"/>
                <a:sym typeface="Courier New" panose="02070309020205020404"/>
              </a:rPr>
              <a:t>cd</a:t>
            </a:r>
            <a:r>
              <a:rPr lang="en-GB" sz="1600">
                <a:solidFill>
                  <a:schemeClr val="dk1"/>
                </a:solidFill>
                <a:highlight>
                  <a:srgbClr val="FDFDFD"/>
                </a:highlight>
                <a:latin typeface="Courier New" panose="02070309020205020404"/>
                <a:ea typeface="Courier New" panose="02070309020205020404"/>
                <a:cs typeface="Courier New" panose="02070309020205020404"/>
                <a:sym typeface="Courier New" panose="02070309020205020404"/>
              </a:rPr>
              <a:t> myprojects</a:t>
            </a:r>
            <a:endParaRPr sz="1600">
              <a:solidFill>
                <a:schemeClr val="dk1"/>
              </a:solidFill>
              <a:highlight>
                <a:srgbClr val="FDFDFD"/>
              </a:highlight>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1200"/>
              </a:spcBef>
              <a:spcAft>
                <a:spcPts val="0"/>
              </a:spcAft>
              <a:buClr>
                <a:schemeClr val="dk1"/>
              </a:buClr>
              <a:buSzPts val="1100"/>
              <a:buFont typeface="Arial" panose="020B0604020202020204"/>
              <a:buNone/>
            </a:pPr>
            <a:r>
              <a:rPr lang="en-GB" sz="1600">
                <a:solidFill>
                  <a:srgbClr val="DC143C"/>
                </a:solidFill>
                <a:highlight>
                  <a:srgbClr val="FFFFFF"/>
                </a:highlight>
                <a:latin typeface="Courier New" panose="02070309020205020404"/>
                <a:ea typeface="Courier New" panose="02070309020205020404"/>
                <a:cs typeface="Courier New" panose="02070309020205020404"/>
                <a:sym typeface="Courier New" panose="02070309020205020404"/>
              </a:rPr>
              <a:t>mkdir</a:t>
            </a:r>
            <a:r>
              <a:rPr lang="en-GB" sz="1600">
                <a:solidFill>
                  <a:schemeClr val="dk1"/>
                </a:solidFill>
                <a:highlight>
                  <a:srgbClr val="FFFFFF"/>
                </a:highlight>
                <a:latin typeface="Verdana" panose="020B0604030504040204"/>
                <a:ea typeface="Verdana" panose="020B0604030504040204"/>
                <a:cs typeface="Verdana" panose="020B0604030504040204"/>
                <a:sym typeface="Verdana" panose="020B0604030504040204"/>
              </a:rPr>
              <a:t> makes a new directory.</a:t>
            </a:r>
            <a:endParaRPr sz="1600">
              <a:solidFill>
                <a:schemeClr val="dk1"/>
              </a:solidFill>
              <a:highlight>
                <a:srgbClr val="FFFFFF"/>
              </a:highlight>
              <a:latin typeface="Verdana" panose="020B0604030504040204"/>
              <a:ea typeface="Verdana" panose="020B0604030504040204"/>
              <a:cs typeface="Verdana" panose="020B0604030504040204"/>
              <a:sym typeface="Verdana" panose="020B0604030504040204"/>
            </a:endParaRPr>
          </a:p>
          <a:p>
            <a:pPr marL="0" lvl="0" indent="0" algn="l" rtl="0">
              <a:spcBef>
                <a:spcPts val="0"/>
              </a:spcBef>
              <a:spcAft>
                <a:spcPts val="0"/>
              </a:spcAft>
              <a:buClr>
                <a:schemeClr val="dk1"/>
              </a:buClr>
              <a:buSzPts val="1100"/>
              <a:buFont typeface="Arial" panose="020B0604020202020204"/>
              <a:buNone/>
            </a:pPr>
            <a:r>
              <a:rPr lang="en-GB" sz="1600">
                <a:solidFill>
                  <a:srgbClr val="DC143C"/>
                </a:solidFill>
                <a:highlight>
                  <a:srgbClr val="FFFFFF"/>
                </a:highlight>
                <a:latin typeface="Courier New" panose="02070309020205020404"/>
                <a:ea typeface="Courier New" panose="02070309020205020404"/>
                <a:cs typeface="Courier New" panose="02070309020205020404"/>
                <a:sym typeface="Courier New" panose="02070309020205020404"/>
              </a:rPr>
              <a:t>cd</a:t>
            </a:r>
            <a:r>
              <a:rPr lang="en-GB" sz="1600">
                <a:solidFill>
                  <a:schemeClr val="dk1"/>
                </a:solidFill>
                <a:highlight>
                  <a:srgbClr val="FFFFFF"/>
                </a:highlight>
                <a:latin typeface="Verdana" panose="020B0604030504040204"/>
                <a:ea typeface="Verdana" panose="020B0604030504040204"/>
                <a:cs typeface="Verdana" panose="020B0604030504040204"/>
                <a:sym typeface="Verdana" panose="020B0604030504040204"/>
              </a:rPr>
              <a:t> changes the current working directory.</a:t>
            </a:r>
            <a:endParaRPr sz="1600">
              <a:solidFill>
                <a:schemeClr val="dk1"/>
              </a:solidFill>
              <a:highlight>
                <a:srgbClr val="FFFFFF"/>
              </a:highlight>
              <a:latin typeface="Verdana" panose="020B0604030504040204"/>
              <a:ea typeface="Verdana" panose="020B0604030504040204"/>
              <a:cs typeface="Verdana" panose="020B0604030504040204"/>
              <a:sym typeface="Verdana" panose="020B0604030504040204"/>
            </a:endParaRPr>
          </a:p>
          <a:p>
            <a:pPr marL="0" lvl="0" indent="0" algn="l" rtl="0">
              <a:spcBef>
                <a:spcPts val="0"/>
              </a:spcBef>
              <a:spcAft>
                <a:spcPts val="0"/>
              </a:spcAft>
              <a:buClr>
                <a:schemeClr val="dk1"/>
              </a:buClr>
              <a:buSzPts val="1100"/>
              <a:buFont typeface="Arial" panose="020B0604020202020204"/>
              <a:buNone/>
            </a:pPr>
            <a:r>
              <a:rPr lang="en-GB" sz="1600">
                <a:solidFill>
                  <a:schemeClr val="dk1"/>
                </a:solidFill>
                <a:highlight>
                  <a:srgbClr val="FFFFFF"/>
                </a:highlight>
                <a:latin typeface="Verdana" panose="020B0604030504040204"/>
                <a:ea typeface="Verdana" panose="020B0604030504040204"/>
                <a:cs typeface="Verdana" panose="020B0604030504040204"/>
                <a:sym typeface="Verdana" panose="020B0604030504040204"/>
              </a:rPr>
              <a:t>Now that we are in the correct directory. We can start by initializing Git!</a:t>
            </a:r>
            <a:endParaRPr sz="1600">
              <a:solidFill>
                <a:schemeClr val="dk1"/>
              </a:solidFill>
              <a:highlight>
                <a:srgbClr val="FFFFFF"/>
              </a:highlight>
              <a:latin typeface="Verdana" panose="020B0604030504040204"/>
              <a:ea typeface="Verdana" panose="020B0604030504040204"/>
              <a:cs typeface="Verdana" panose="020B0604030504040204"/>
              <a:sym typeface="Verdana" panose="020B0604030504040204"/>
            </a:endParaRPr>
          </a:p>
          <a:p>
            <a:pPr marL="0" lvl="0" indent="0" algn="l" rtl="0">
              <a:lnSpc>
                <a:spcPct val="105000"/>
              </a:lnSpc>
              <a:spcBef>
                <a:spcPts val="0"/>
              </a:spcBef>
              <a:spcAft>
                <a:spcPts val="0"/>
              </a:spcAft>
              <a:buSzPts val="770"/>
              <a:buNone/>
            </a:pPr>
            <a:endParaRPr sz="1600">
              <a:solidFill>
                <a:schemeClr val="dk1"/>
              </a:solidFill>
              <a:highlight>
                <a:srgbClr val="FDFDFD"/>
              </a:highlight>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Clr>
                <a:schemeClr val="dk1"/>
              </a:buClr>
              <a:buSzPts val="1100"/>
              <a:buFont typeface="Arial" panose="020B0604020202020204"/>
              <a:buNone/>
            </a:pPr>
            <a:r>
              <a:rPr lang="en-GB" sz="1600">
                <a:solidFill>
                  <a:schemeClr val="dk1"/>
                </a:solidFill>
                <a:latin typeface="Verdana" panose="020B0604030504040204"/>
                <a:ea typeface="Verdana" panose="020B0604030504040204"/>
                <a:cs typeface="Verdana" panose="020B0604030504040204"/>
                <a:sym typeface="Verdana" panose="020B0604030504040204"/>
              </a:rPr>
              <a:t>Note: If you already have a folder/directory you would like to use for Git:</a:t>
            </a:r>
            <a:endParaRPr sz="1600">
              <a:solidFill>
                <a:schemeClr val="dk1"/>
              </a:solidFill>
              <a:latin typeface="Verdana" panose="020B0604030504040204"/>
              <a:ea typeface="Verdana" panose="020B0604030504040204"/>
              <a:cs typeface="Verdana" panose="020B0604030504040204"/>
              <a:sym typeface="Verdana" panose="020B0604030504040204"/>
            </a:endParaRPr>
          </a:p>
          <a:p>
            <a:pPr marL="0" lvl="0" indent="0" algn="l" rtl="0">
              <a:spcBef>
                <a:spcPts val="0"/>
              </a:spcBef>
              <a:spcAft>
                <a:spcPts val="0"/>
              </a:spcAft>
              <a:buClr>
                <a:schemeClr val="dk1"/>
              </a:buClr>
              <a:buSzPts val="1100"/>
              <a:buFont typeface="Arial" panose="020B0604020202020204"/>
              <a:buNone/>
            </a:pPr>
            <a:r>
              <a:rPr lang="en-GB" sz="1600">
                <a:solidFill>
                  <a:schemeClr val="dk1"/>
                </a:solidFill>
                <a:latin typeface="Verdana" panose="020B0604030504040204"/>
                <a:ea typeface="Verdana" panose="020B0604030504040204"/>
                <a:cs typeface="Verdana" panose="020B0604030504040204"/>
                <a:sym typeface="Verdana" panose="020B0604030504040204"/>
              </a:rPr>
              <a:t>Navigate to it in command line, or open it in your file explorer, right-click and select "Git Bash here"</a:t>
            </a:r>
            <a:endParaRPr sz="1600">
              <a:solidFill>
                <a:schemeClr val="dk1"/>
              </a:solidFill>
              <a:latin typeface="Verdana" panose="020B0604030504040204"/>
              <a:ea typeface="Verdana" panose="020B0604030504040204"/>
              <a:cs typeface="Verdana" panose="020B0604030504040204"/>
              <a:sym typeface="Verdana" panose="020B0604030504040204"/>
            </a:endParaRPr>
          </a:p>
          <a:p>
            <a:pPr marL="0" lvl="0" indent="0" algn="l" rtl="0">
              <a:lnSpc>
                <a:spcPct val="105000"/>
              </a:lnSpc>
              <a:spcBef>
                <a:spcPts val="0"/>
              </a:spcBef>
              <a:spcAft>
                <a:spcPts val="0"/>
              </a:spcAft>
              <a:buSzPts val="770"/>
              <a:buNone/>
            </a:pPr>
            <a:endParaRPr sz="1600">
              <a:solidFill>
                <a:schemeClr val="dk1"/>
              </a:solidFill>
              <a:highlight>
                <a:srgbClr val="FDFDFD"/>
              </a:highlight>
              <a:latin typeface="Courier New" panose="02070309020205020404"/>
              <a:ea typeface="Courier New" panose="02070309020205020404"/>
              <a:cs typeface="Courier New" panose="02070309020205020404"/>
              <a:sym typeface="Courier New" panose="02070309020205020404"/>
            </a:endParaRPr>
          </a:p>
          <a:p>
            <a:pPr marL="0" lvl="0" indent="0" algn="l" rtl="0">
              <a:lnSpc>
                <a:spcPct val="105000"/>
              </a:lnSpc>
              <a:spcBef>
                <a:spcPts val="1200"/>
              </a:spcBef>
              <a:spcAft>
                <a:spcPts val="0"/>
              </a:spcAft>
              <a:buSzPts val="770"/>
              <a:buNone/>
            </a:pPr>
            <a:endParaRPr sz="1600">
              <a:solidFill>
                <a:schemeClr val="dk1"/>
              </a:solidFill>
              <a:highlight>
                <a:srgbClr val="FFFFFF"/>
              </a:highlight>
            </a:endParaRPr>
          </a:p>
          <a:p>
            <a:pPr marL="0" lvl="0" indent="0" algn="l" rtl="0">
              <a:spcBef>
                <a:spcPts val="1200"/>
              </a:spcBef>
              <a:spcAft>
                <a:spcPts val="0"/>
              </a:spcAft>
              <a:buClr>
                <a:schemeClr val="dk1"/>
              </a:buClr>
              <a:buSzPts val="1100"/>
              <a:buFont typeface="Arial" panose="020B0604020202020204"/>
              <a:buNone/>
            </a:pPr>
            <a:endParaRPr sz="1600">
              <a:solidFill>
                <a:schemeClr val="dk1"/>
              </a:solidFill>
            </a:endParaRPr>
          </a:p>
          <a:p>
            <a:pPr marL="0" lvl="0" indent="0" algn="l" rtl="0">
              <a:lnSpc>
                <a:spcPct val="105000"/>
              </a:lnSpc>
              <a:spcBef>
                <a:spcPts val="1100"/>
              </a:spcBef>
              <a:spcAft>
                <a:spcPts val="0"/>
              </a:spcAft>
              <a:buSzPts val="770"/>
              <a:buNone/>
            </a:pPr>
            <a:r>
              <a:rPr lang="en-GB" sz="1600">
                <a:solidFill>
                  <a:schemeClr val="dk1"/>
                </a:solidFill>
                <a:latin typeface="Verdana" panose="020B0604030504040204"/>
                <a:ea typeface="Verdana" panose="020B0604030504040204"/>
                <a:cs typeface="Verdana" panose="020B0604030504040204"/>
                <a:sym typeface="Verdana" panose="020B0604030504040204"/>
              </a:rPr>
              <a:t> </a:t>
            </a:r>
            <a:endParaRPr sz="1600">
              <a:solidFill>
                <a:schemeClr val="dk1"/>
              </a:solidFill>
              <a:latin typeface="Verdana" panose="020B0604030504040204"/>
              <a:ea typeface="Verdana" panose="020B0604030504040204"/>
              <a:cs typeface="Verdana" panose="020B0604030504040204"/>
              <a:sym typeface="Verdana" panose="020B0604030504040204"/>
            </a:endParaRPr>
          </a:p>
          <a:p>
            <a:pPr marL="0" lvl="0" indent="0" algn="l" rtl="0">
              <a:lnSpc>
                <a:spcPct val="105000"/>
              </a:lnSpc>
              <a:spcBef>
                <a:spcPts val="1100"/>
              </a:spcBef>
              <a:spcAft>
                <a:spcPts val="0"/>
              </a:spcAft>
              <a:buSzPts val="770"/>
              <a:buNone/>
            </a:pPr>
            <a:endParaRPr sz="1600">
              <a:solidFill>
                <a:schemeClr val="dk1"/>
              </a:solidFill>
            </a:endParaRPr>
          </a:p>
          <a:p>
            <a:pPr marL="0" lvl="0" indent="0" algn="l" rtl="0">
              <a:lnSpc>
                <a:spcPct val="140000"/>
              </a:lnSpc>
              <a:spcBef>
                <a:spcPts val="2400"/>
              </a:spcBef>
              <a:spcAft>
                <a:spcPts val="0"/>
              </a:spcAft>
              <a:buSzPts val="770"/>
              <a:buNone/>
            </a:pPr>
            <a:endParaRPr sz="1600">
              <a:solidFill>
                <a:srgbClr val="2F9C0A"/>
              </a:solidFill>
              <a:highlight>
                <a:srgbClr val="FDFDFD"/>
              </a:highlight>
              <a:latin typeface="Courier New" panose="02070309020205020404"/>
              <a:ea typeface="Courier New" panose="02070309020205020404"/>
              <a:cs typeface="Courier New" panose="02070309020205020404"/>
              <a:sym typeface="Courier New" panose="02070309020205020404"/>
            </a:endParaRPr>
          </a:p>
          <a:p>
            <a:pPr marL="0" lvl="0" indent="0" algn="l" rtl="0">
              <a:lnSpc>
                <a:spcPct val="105000"/>
              </a:lnSpc>
              <a:spcBef>
                <a:spcPts val="3000"/>
              </a:spcBef>
              <a:spcAft>
                <a:spcPts val="0"/>
              </a:spcAft>
              <a:buSzPts val="770"/>
              <a:buNone/>
            </a:pPr>
            <a:r>
              <a:rPr lang="en-GB" sz="1600"/>
              <a:t> </a:t>
            </a:r>
            <a:endParaRPr sz="1600">
              <a:solidFill>
                <a:schemeClr val="dk1"/>
              </a:solidFill>
            </a:endParaRPr>
          </a:p>
          <a:p>
            <a:pPr marL="0" lvl="0" indent="0" algn="l" rtl="0">
              <a:lnSpc>
                <a:spcPct val="105000"/>
              </a:lnSpc>
              <a:spcBef>
                <a:spcPts val="1200"/>
              </a:spcBef>
              <a:spcAft>
                <a:spcPts val="1200"/>
              </a:spcAft>
              <a:buSzPts val="770"/>
              <a:buNone/>
            </a:pPr>
            <a:endParaRPr sz="160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07" name="Shape 107"/>
        <p:cNvGrpSpPr/>
        <p:nvPr/>
      </p:nvGrpSpPr>
      <p:grpSpPr>
        <a:xfrm>
          <a:off x="0" y="0"/>
          <a:ext cx="0" cy="0"/>
          <a:chOff x="0" y="0"/>
          <a:chExt cx="0" cy="0"/>
        </a:xfrm>
      </p:grpSpPr>
      <p:sp>
        <p:nvSpPr>
          <p:cNvPr id="108" name="Google Shape;108;p22"/>
          <p:cNvSpPr txBox="1"/>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Getting Started with Git and Github</a:t>
            </a:r>
            <a:endParaRPr lang="en-GB"/>
          </a:p>
        </p:txBody>
      </p:sp>
      <p:sp>
        <p:nvSpPr>
          <p:cNvPr id="109" name="Google Shape;109;p22"/>
          <p:cNvSpPr txBox="1"/>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lnSpc>
                <a:spcPct val="105000"/>
              </a:lnSpc>
              <a:spcBef>
                <a:spcPts val="0"/>
              </a:spcBef>
              <a:spcAft>
                <a:spcPts val="0"/>
              </a:spcAft>
              <a:buSzPts val="770"/>
              <a:buNone/>
            </a:pPr>
            <a:r>
              <a:rPr lang="en-GB" sz="1700"/>
              <a:t>Step7:</a:t>
            </a:r>
            <a:r>
              <a:rPr lang="en-GB" sz="1700">
                <a:solidFill>
                  <a:schemeClr val="dk1"/>
                </a:solidFill>
                <a:highlight>
                  <a:srgbClr val="FFFFFF"/>
                </a:highlight>
              </a:rPr>
              <a:t>  </a:t>
            </a:r>
            <a:r>
              <a:rPr lang="en-GB" sz="1700">
                <a:solidFill>
                  <a:schemeClr val="dk1"/>
                </a:solidFill>
                <a:highlight>
                  <a:srgbClr val="FFFFFF"/>
                </a:highlight>
              </a:rPr>
              <a:t>Initialize Git</a:t>
            </a:r>
            <a:endParaRPr sz="1700">
              <a:solidFill>
                <a:schemeClr val="dk1"/>
              </a:solidFill>
              <a:highlight>
                <a:srgbClr val="FFFFFF"/>
              </a:highlight>
            </a:endParaRPr>
          </a:p>
          <a:p>
            <a:pPr marL="0" lvl="0" indent="0" algn="l" rtl="0">
              <a:spcBef>
                <a:spcPts val="1400"/>
              </a:spcBef>
              <a:spcAft>
                <a:spcPts val="0"/>
              </a:spcAft>
              <a:buSzPts val="1100"/>
              <a:buNone/>
            </a:pPr>
            <a:r>
              <a:rPr lang="en-GB" sz="1700">
                <a:solidFill>
                  <a:schemeClr val="dk1"/>
                </a:solidFill>
                <a:highlight>
                  <a:srgbClr val="FFFFFF"/>
                </a:highlight>
                <a:latin typeface="Verdana" panose="020B0604030504040204"/>
                <a:ea typeface="Verdana" panose="020B0604030504040204"/>
                <a:cs typeface="Verdana" panose="020B0604030504040204"/>
                <a:sym typeface="Verdana" panose="020B0604030504040204"/>
              </a:rPr>
              <a:t>Once you have navigated to the correct folder, you can initialize Git on that folder:</a:t>
            </a:r>
            <a:endParaRPr sz="1700">
              <a:solidFill>
                <a:schemeClr val="dk1"/>
              </a:solidFill>
              <a:highlight>
                <a:srgbClr val="FFFFFF"/>
              </a:highlight>
              <a:latin typeface="Verdana" panose="020B0604030504040204"/>
              <a:ea typeface="Verdana" panose="020B0604030504040204"/>
              <a:cs typeface="Verdana" panose="020B0604030504040204"/>
              <a:sym typeface="Verdana" panose="020B0604030504040204"/>
            </a:endParaRPr>
          </a:p>
          <a:p>
            <a:pPr marL="0" lvl="0" indent="0" algn="l" rtl="0">
              <a:spcBef>
                <a:spcPts val="1400"/>
              </a:spcBef>
              <a:spcAft>
                <a:spcPts val="0"/>
              </a:spcAft>
              <a:buSzPts val="1100"/>
              <a:buNone/>
            </a:pPr>
            <a:r>
              <a:rPr lang="en-GB" sz="1700">
                <a:solidFill>
                  <a:schemeClr val="dk1"/>
                </a:solidFill>
                <a:highlight>
                  <a:srgbClr val="FFFFFF"/>
                </a:highlight>
                <a:latin typeface="Verdana" panose="020B0604030504040204"/>
                <a:ea typeface="Verdana" panose="020B0604030504040204"/>
                <a:cs typeface="Verdana" panose="020B0604030504040204"/>
                <a:sym typeface="Verdana" panose="020B0604030504040204"/>
              </a:rPr>
              <a:t>&gt; </a:t>
            </a:r>
            <a:r>
              <a:rPr lang="en-GB" sz="1700">
                <a:solidFill>
                  <a:srgbClr val="2F9C0A"/>
                </a:solidFill>
                <a:latin typeface="Courier New" panose="02070309020205020404"/>
                <a:ea typeface="Courier New" panose="02070309020205020404"/>
                <a:cs typeface="Courier New" panose="02070309020205020404"/>
                <a:sym typeface="Courier New" panose="02070309020205020404"/>
              </a:rPr>
              <a:t>git</a:t>
            </a:r>
            <a:r>
              <a:rPr lang="en-GB" sz="1700">
                <a:solidFill>
                  <a:schemeClr val="dk1"/>
                </a:solidFill>
                <a:highlight>
                  <a:srgbClr val="FDFDFD"/>
                </a:highlight>
                <a:latin typeface="Courier New" panose="02070309020205020404"/>
                <a:ea typeface="Courier New" panose="02070309020205020404"/>
                <a:cs typeface="Courier New" panose="02070309020205020404"/>
                <a:sym typeface="Courier New" panose="02070309020205020404"/>
              </a:rPr>
              <a:t> init </a:t>
            </a:r>
            <a:endParaRPr sz="1700">
              <a:solidFill>
                <a:schemeClr val="dk1"/>
              </a:solidFill>
              <a:highlight>
                <a:srgbClr val="FDFDFD"/>
              </a:highlight>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1400"/>
              </a:spcBef>
              <a:spcAft>
                <a:spcPts val="0"/>
              </a:spcAft>
              <a:buSzPts val="1100"/>
              <a:buNone/>
            </a:pPr>
            <a:endParaRPr sz="1700">
              <a:solidFill>
                <a:schemeClr val="dk1"/>
              </a:solidFill>
              <a:highlight>
                <a:srgbClr val="FDFDFD"/>
              </a:highlight>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1400"/>
              </a:spcBef>
              <a:spcAft>
                <a:spcPts val="0"/>
              </a:spcAft>
              <a:buSzPts val="1100"/>
              <a:buNone/>
            </a:pPr>
            <a:r>
              <a:rPr lang="en-GB" sz="1700">
                <a:solidFill>
                  <a:schemeClr val="dk1"/>
                </a:solidFill>
                <a:highlight>
                  <a:srgbClr val="FDFDFD"/>
                </a:highlight>
                <a:latin typeface="Courier New" panose="02070309020205020404"/>
                <a:ea typeface="Courier New" panose="02070309020205020404"/>
                <a:cs typeface="Courier New" panose="02070309020205020404"/>
                <a:sym typeface="Courier New" panose="02070309020205020404"/>
              </a:rPr>
              <a:t>Congrats </a:t>
            </a:r>
            <a:r>
              <a:rPr lang="en-GB" sz="1700">
                <a:solidFill>
                  <a:schemeClr val="dk1"/>
                </a:solidFill>
                <a:highlight>
                  <a:srgbClr val="FFFFFF"/>
                </a:highlight>
                <a:latin typeface="Verdana" panose="020B0604030504040204"/>
                <a:ea typeface="Verdana" panose="020B0604030504040204"/>
                <a:cs typeface="Verdana" panose="020B0604030504040204"/>
                <a:sym typeface="Verdana" panose="020B0604030504040204"/>
              </a:rPr>
              <a:t>You just created your first Git Repository!</a:t>
            </a:r>
            <a:endParaRPr sz="1700">
              <a:solidFill>
                <a:schemeClr val="dk1"/>
              </a:solidFill>
              <a:highlight>
                <a:srgbClr val="FFFFFF"/>
              </a:highlight>
              <a:latin typeface="Verdana" panose="020B0604030504040204"/>
              <a:ea typeface="Verdana" panose="020B0604030504040204"/>
              <a:cs typeface="Verdana" panose="020B0604030504040204"/>
              <a:sym typeface="Verdana" panose="020B0604030504040204"/>
            </a:endParaRPr>
          </a:p>
          <a:p>
            <a:pPr marL="0" lvl="0" indent="0" algn="l" rtl="0">
              <a:spcBef>
                <a:spcPts val="1400"/>
              </a:spcBef>
              <a:spcAft>
                <a:spcPts val="0"/>
              </a:spcAft>
              <a:buSzPts val="1100"/>
              <a:buNone/>
            </a:pPr>
            <a:endParaRPr sz="1700">
              <a:solidFill>
                <a:schemeClr val="dk1"/>
              </a:solidFill>
              <a:highlight>
                <a:srgbClr val="FDFDFD"/>
              </a:highlight>
              <a:latin typeface="Courier New" panose="02070309020205020404"/>
              <a:ea typeface="Courier New" panose="02070309020205020404"/>
              <a:cs typeface="Courier New" panose="02070309020205020404"/>
              <a:sym typeface="Courier New" panose="02070309020205020404"/>
            </a:endParaRPr>
          </a:p>
          <a:p>
            <a:pPr marL="0" lvl="0" indent="0" algn="l" rtl="0">
              <a:lnSpc>
                <a:spcPct val="105000"/>
              </a:lnSpc>
              <a:spcBef>
                <a:spcPts val="1400"/>
              </a:spcBef>
              <a:spcAft>
                <a:spcPts val="0"/>
              </a:spcAft>
              <a:buSzPts val="770"/>
              <a:buNone/>
            </a:pPr>
            <a:endParaRPr sz="1700">
              <a:solidFill>
                <a:schemeClr val="dk1"/>
              </a:solidFill>
              <a:highlight>
                <a:srgbClr val="FFFFFF"/>
              </a:highlight>
            </a:endParaRPr>
          </a:p>
          <a:p>
            <a:pPr marL="0" lvl="0" indent="0" algn="l" rtl="0">
              <a:spcBef>
                <a:spcPts val="1200"/>
              </a:spcBef>
              <a:spcAft>
                <a:spcPts val="0"/>
              </a:spcAft>
              <a:buSzPts val="1100"/>
              <a:buNone/>
            </a:pPr>
            <a:endParaRPr sz="1700">
              <a:solidFill>
                <a:schemeClr val="dk1"/>
              </a:solidFill>
            </a:endParaRPr>
          </a:p>
          <a:p>
            <a:pPr marL="0" lvl="0" indent="0" algn="l" rtl="0">
              <a:lnSpc>
                <a:spcPct val="105000"/>
              </a:lnSpc>
              <a:spcBef>
                <a:spcPts val="1100"/>
              </a:spcBef>
              <a:spcAft>
                <a:spcPts val="0"/>
              </a:spcAft>
              <a:buSzPts val="770"/>
              <a:buNone/>
            </a:pPr>
            <a:r>
              <a:rPr lang="en-GB" sz="1700">
                <a:solidFill>
                  <a:schemeClr val="dk1"/>
                </a:solidFill>
                <a:latin typeface="Verdana" panose="020B0604030504040204"/>
                <a:ea typeface="Verdana" panose="020B0604030504040204"/>
                <a:cs typeface="Verdana" panose="020B0604030504040204"/>
                <a:sym typeface="Verdana" panose="020B0604030504040204"/>
              </a:rPr>
              <a:t> </a:t>
            </a:r>
            <a:endParaRPr sz="1700">
              <a:solidFill>
                <a:schemeClr val="dk1"/>
              </a:solidFill>
              <a:latin typeface="Verdana" panose="020B0604030504040204"/>
              <a:ea typeface="Verdana" panose="020B0604030504040204"/>
              <a:cs typeface="Verdana" panose="020B0604030504040204"/>
              <a:sym typeface="Verdana" panose="020B0604030504040204"/>
            </a:endParaRPr>
          </a:p>
          <a:p>
            <a:pPr marL="0" lvl="0" indent="0" algn="l" rtl="0">
              <a:lnSpc>
                <a:spcPct val="105000"/>
              </a:lnSpc>
              <a:spcBef>
                <a:spcPts val="1100"/>
              </a:spcBef>
              <a:spcAft>
                <a:spcPts val="0"/>
              </a:spcAft>
              <a:buSzPts val="770"/>
              <a:buNone/>
            </a:pPr>
            <a:endParaRPr sz="1700">
              <a:solidFill>
                <a:schemeClr val="dk1"/>
              </a:solidFill>
            </a:endParaRPr>
          </a:p>
          <a:p>
            <a:pPr marL="0" lvl="0" indent="0" algn="l" rtl="0">
              <a:lnSpc>
                <a:spcPct val="140000"/>
              </a:lnSpc>
              <a:spcBef>
                <a:spcPts val="2400"/>
              </a:spcBef>
              <a:spcAft>
                <a:spcPts val="0"/>
              </a:spcAft>
              <a:buSzPts val="770"/>
              <a:buNone/>
            </a:pPr>
            <a:endParaRPr sz="1700">
              <a:solidFill>
                <a:srgbClr val="2F9C0A"/>
              </a:solidFill>
              <a:highlight>
                <a:srgbClr val="FDFDFD"/>
              </a:highlight>
              <a:latin typeface="Courier New" panose="02070309020205020404"/>
              <a:ea typeface="Courier New" panose="02070309020205020404"/>
              <a:cs typeface="Courier New" panose="02070309020205020404"/>
              <a:sym typeface="Courier New" panose="02070309020205020404"/>
            </a:endParaRPr>
          </a:p>
          <a:p>
            <a:pPr marL="0" lvl="0" indent="0" algn="l" rtl="0">
              <a:lnSpc>
                <a:spcPct val="105000"/>
              </a:lnSpc>
              <a:spcBef>
                <a:spcPts val="3000"/>
              </a:spcBef>
              <a:spcAft>
                <a:spcPts val="0"/>
              </a:spcAft>
              <a:buSzPts val="770"/>
              <a:buNone/>
            </a:pPr>
            <a:r>
              <a:rPr lang="en-GB" sz="1700"/>
              <a:t> </a:t>
            </a:r>
            <a:endParaRPr sz="1700">
              <a:solidFill>
                <a:schemeClr val="dk1"/>
              </a:solidFill>
            </a:endParaRPr>
          </a:p>
          <a:p>
            <a:pPr marL="0" lvl="0" indent="0" algn="l" rtl="0">
              <a:lnSpc>
                <a:spcPct val="105000"/>
              </a:lnSpc>
              <a:spcBef>
                <a:spcPts val="1200"/>
              </a:spcBef>
              <a:spcAft>
                <a:spcPts val="1200"/>
              </a:spcAft>
              <a:buSzPts val="770"/>
              <a:buNone/>
            </a:pPr>
            <a:endParaRPr sz="170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13" name="Shape 113"/>
        <p:cNvGrpSpPr/>
        <p:nvPr/>
      </p:nvGrpSpPr>
      <p:grpSpPr>
        <a:xfrm>
          <a:off x="0" y="0"/>
          <a:ext cx="0" cy="0"/>
          <a:chOff x="0" y="0"/>
          <a:chExt cx="0" cy="0"/>
        </a:xfrm>
      </p:grpSpPr>
      <p:sp>
        <p:nvSpPr>
          <p:cNvPr id="114" name="Google Shape;114;p23"/>
          <p:cNvSpPr txBox="1"/>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What is Streamlit ?</a:t>
            </a:r>
            <a:endParaRPr lang="en-GB"/>
          </a:p>
        </p:txBody>
      </p:sp>
      <p:sp>
        <p:nvSpPr>
          <p:cNvPr id="115" name="Google Shape;115;p23"/>
          <p:cNvSpPr txBox="1"/>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55600" algn="l" rtl="0">
              <a:spcBef>
                <a:spcPts val="0"/>
              </a:spcBef>
              <a:spcAft>
                <a:spcPts val="0"/>
              </a:spcAft>
              <a:buSzPts val="2000"/>
              <a:buChar char="●"/>
            </a:pPr>
            <a:r>
              <a:rPr lang="en-GB" sz="2000"/>
              <a:t>Streamlit is a web application framework that helps you to build and develop Python based web applications and can be used to share analytics results , build complex interactive experiences and illustrate new Machine Learning Models </a:t>
            </a:r>
            <a:endParaRPr sz="2000"/>
          </a:p>
          <a:p>
            <a:pPr marL="457200" lvl="0" indent="-355600" algn="l" rtl="0">
              <a:spcBef>
                <a:spcPts val="0"/>
              </a:spcBef>
              <a:spcAft>
                <a:spcPts val="0"/>
              </a:spcAft>
              <a:buSzPts val="2000"/>
              <a:buChar char="●"/>
            </a:pPr>
            <a:r>
              <a:rPr lang="en-GB" sz="2000"/>
              <a:t>Developing and Deploying Streamlit apps is extremely fast and flexible often turning application development time from days to hours  </a:t>
            </a:r>
            <a:endParaRPr sz="200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19" name="Shape 119"/>
        <p:cNvGrpSpPr/>
        <p:nvPr/>
      </p:nvGrpSpPr>
      <p:grpSpPr>
        <a:xfrm>
          <a:off x="0" y="0"/>
          <a:ext cx="0" cy="0"/>
          <a:chOff x="0" y="0"/>
          <a:chExt cx="0" cy="0"/>
        </a:xfrm>
      </p:grpSpPr>
      <p:sp>
        <p:nvSpPr>
          <p:cNvPr id="120" name="Google Shape;120;p24"/>
          <p:cNvSpPr txBox="1"/>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Why Streamlit </a:t>
            </a:r>
            <a:endParaRPr lang="en-GB"/>
          </a:p>
        </p:txBody>
      </p:sp>
      <p:sp>
        <p:nvSpPr>
          <p:cNvPr id="121" name="Google Shape;121;p24"/>
          <p:cNvSpPr txBox="1"/>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GB"/>
              <a:t>Streamlit helps data </a:t>
            </a:r>
            <a:r>
              <a:rPr lang="en-GB"/>
              <a:t>scientists</a:t>
            </a:r>
            <a:r>
              <a:rPr lang="en-GB"/>
              <a:t> to not only build their </a:t>
            </a:r>
            <a:r>
              <a:rPr lang="en-GB"/>
              <a:t>python</a:t>
            </a:r>
            <a:r>
              <a:rPr lang="en-GB"/>
              <a:t> machine learning models but deploy them with equal ease to showcase to colleagues and </a:t>
            </a:r>
            <a:r>
              <a:rPr lang="en-GB"/>
              <a:t>clients</a:t>
            </a:r>
            <a:r>
              <a:rPr lang="en-GB"/>
              <a:t> </a:t>
            </a:r>
            <a:endParaRPr lang="en-GB"/>
          </a:p>
          <a:p>
            <a:pPr marL="457200" lvl="0" indent="-342900" algn="l" rtl="0">
              <a:spcBef>
                <a:spcPts val="0"/>
              </a:spcBef>
              <a:spcAft>
                <a:spcPts val="0"/>
              </a:spcAft>
              <a:buSzPts val="1800"/>
              <a:buChar char="●"/>
            </a:pPr>
            <a:r>
              <a:rPr lang="en-GB"/>
              <a:t>Other options include using frameworks like Flask or Django and then deploy the entire app in AWS or other cloud providers.</a:t>
            </a:r>
            <a:endParaRPr lang="en-GB"/>
          </a:p>
          <a:p>
            <a:pPr marL="457200" lvl="0" indent="-342900" algn="l" rtl="0">
              <a:spcBef>
                <a:spcPts val="0"/>
              </a:spcBef>
              <a:spcAft>
                <a:spcPts val="0"/>
              </a:spcAft>
              <a:buSzPts val="1800"/>
              <a:buChar char="●"/>
            </a:pPr>
            <a:r>
              <a:rPr lang="en-GB"/>
              <a:t>On the other hand Streamlit has built-in and </a:t>
            </a:r>
            <a:r>
              <a:rPr lang="en-GB"/>
              <a:t>convenient</a:t>
            </a:r>
            <a:r>
              <a:rPr lang="en-GB"/>
              <a:t> methods for taking user input, graphing and using the most popular and powerful Python libraries and </a:t>
            </a:r>
            <a:r>
              <a:rPr lang="en-GB"/>
              <a:t>quickly deploying web applications.</a:t>
            </a:r>
            <a:endParaRPr lang="en-GB"/>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25" name="Shape 125"/>
        <p:cNvGrpSpPr/>
        <p:nvPr/>
      </p:nvGrpSpPr>
      <p:grpSpPr>
        <a:xfrm>
          <a:off x="0" y="0"/>
          <a:ext cx="0" cy="0"/>
          <a:chOff x="0" y="0"/>
          <a:chExt cx="0" cy="0"/>
        </a:xfrm>
      </p:grpSpPr>
      <p:sp>
        <p:nvSpPr>
          <p:cNvPr id="126" name="Google Shape;126;p25"/>
          <p:cNvSpPr txBox="1"/>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Installing Streamlit</a:t>
            </a:r>
            <a:endParaRPr lang="en-GB"/>
          </a:p>
        </p:txBody>
      </p:sp>
      <p:sp>
        <p:nvSpPr>
          <p:cNvPr id="127" name="Google Shape;127;p25"/>
          <p:cNvSpPr txBox="1"/>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t>To install Streamlit run the </a:t>
            </a:r>
            <a:r>
              <a:rPr lang="en-GB"/>
              <a:t>following</a:t>
            </a:r>
            <a:r>
              <a:rPr lang="en-GB"/>
              <a:t> code in a anaconda terminal</a:t>
            </a:r>
            <a:endParaRPr lang="en-GB"/>
          </a:p>
          <a:p>
            <a:pPr marL="0" lvl="0" indent="0" algn="l" rtl="0">
              <a:spcBef>
                <a:spcPts val="1200"/>
              </a:spcBef>
              <a:spcAft>
                <a:spcPts val="0"/>
              </a:spcAft>
              <a:buNone/>
            </a:pPr>
            <a:r>
              <a:rPr lang="en-GB" b="1"/>
              <a:t>&gt; </a:t>
            </a:r>
            <a:r>
              <a:rPr lang="en-GB" b="1"/>
              <a:t>p</a:t>
            </a:r>
            <a:r>
              <a:rPr lang="en-GB" b="1"/>
              <a:t>ip install streamlit</a:t>
            </a:r>
            <a:endParaRPr b="1"/>
          </a:p>
          <a:p>
            <a:pPr marL="0" lvl="0" indent="0" algn="l" rtl="0">
              <a:spcBef>
                <a:spcPts val="1200"/>
              </a:spcBef>
              <a:spcAft>
                <a:spcPts val="0"/>
              </a:spcAft>
              <a:buNone/>
            </a:pPr>
            <a:r>
              <a:rPr lang="en-GB"/>
              <a:t>We can kick off streamlit from command line using the code</a:t>
            </a:r>
            <a:endParaRPr lang="en-GB"/>
          </a:p>
          <a:p>
            <a:pPr marL="0" lvl="0" indent="0" algn="l" rtl="0">
              <a:spcBef>
                <a:spcPts val="1200"/>
              </a:spcBef>
              <a:spcAft>
                <a:spcPts val="1200"/>
              </a:spcAft>
              <a:buNone/>
            </a:pPr>
            <a:r>
              <a:rPr lang="en-GB"/>
              <a:t> &gt; </a:t>
            </a:r>
            <a:r>
              <a:rPr lang="en-GB" b="1"/>
              <a:t>s</a:t>
            </a:r>
            <a:r>
              <a:rPr lang="en-GB" b="1"/>
              <a:t>treamlit hello </a:t>
            </a:r>
            <a:endParaRPr b="1"/>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What is ML ?</a:t>
            </a:r>
            <a:endParaRPr lang="en-US" dirty="0"/>
          </a:p>
        </p:txBody>
      </p:sp>
      <p:sp>
        <p:nvSpPr>
          <p:cNvPr id="3" name="Content Placeholder 2"/>
          <p:cNvSpPr>
            <a:spLocks noGrp="1"/>
          </p:cNvSpPr>
          <p:nvPr>
            <p:ph idx="1"/>
          </p:nvPr>
        </p:nvSpPr>
        <p:spPr/>
        <p:txBody>
          <a:bodyPr>
            <a:normAutofit/>
          </a:bodyPr>
          <a:lstStyle/>
          <a:p>
            <a:r>
              <a:rPr lang="en-US" dirty="0">
                <a:solidFill>
                  <a:schemeClr val="tx1"/>
                </a:solidFill>
              </a:rPr>
              <a:t>It is software/program that can learn from experience</a:t>
            </a:r>
            <a:r>
              <a:rPr lang="en-IN" altLang="en-US" dirty="0">
                <a:solidFill>
                  <a:schemeClr val="tx1"/>
                </a:solidFill>
              </a:rPr>
              <a:t>(data)</a:t>
            </a:r>
            <a:endParaRPr lang="en-US" dirty="0">
              <a:solidFill>
                <a:schemeClr val="tx1"/>
              </a:solidFill>
            </a:endParaRPr>
          </a:p>
          <a:p>
            <a:r>
              <a:rPr lang="en-US" dirty="0">
                <a:solidFill>
                  <a:schemeClr val="tx1"/>
                </a:solidFill>
              </a:rPr>
              <a:t>ML gives computers the ability to learn from data without being explicitly programmed (`Arthur Samuel’ , 1959)</a:t>
            </a:r>
            <a:endParaRPr lang="en-US" dirty="0">
              <a:solidFill>
                <a:schemeClr val="tx1"/>
              </a:solidFill>
            </a:endParaRPr>
          </a:p>
          <a:p>
            <a:endParaRPr lang="en-US" dirty="0">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31" name="Shape 131"/>
        <p:cNvGrpSpPr/>
        <p:nvPr/>
      </p:nvGrpSpPr>
      <p:grpSpPr>
        <a:xfrm>
          <a:off x="0" y="0"/>
          <a:ext cx="0" cy="0"/>
          <a:chOff x="0" y="0"/>
          <a:chExt cx="0" cy="0"/>
        </a:xfrm>
      </p:grpSpPr>
      <p:sp>
        <p:nvSpPr>
          <p:cNvPr id="132" name="Google Shape;132;p26"/>
          <p:cNvSpPr txBox="1"/>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Streamlit</a:t>
            </a:r>
            <a:r>
              <a:rPr lang="en-GB"/>
              <a:t> Plotting Demo</a:t>
            </a:r>
            <a:endParaRPr lang="en-GB"/>
          </a:p>
        </p:txBody>
      </p:sp>
      <p:sp>
        <p:nvSpPr>
          <p:cNvPr id="133" name="Google Shape;133;p26"/>
          <p:cNvSpPr txBox="1"/>
          <p:nvPr>
            <p:ph type="body" idx="1"/>
          </p:nvPr>
        </p:nvSpPr>
        <p:spPr>
          <a:xfrm>
            <a:off x="311700" y="1152475"/>
            <a:ext cx="8520600" cy="3416400"/>
          </a:xfrm>
          <a:prstGeom prst="rect">
            <a:avLst/>
          </a:prstGeom>
        </p:spPr>
        <p:txBody>
          <a:bodyPr spcFirstLastPara="1" wrap="square" lIns="91425" tIns="91425" rIns="91425" bIns="91425" anchor="t" anchorCtr="0">
            <a:normAutofit lnSpcReduction="20000"/>
          </a:bodyPr>
          <a:lstStyle/>
          <a:p>
            <a:pPr marL="0" lvl="0" indent="0" algn="l" rtl="0">
              <a:spcBef>
                <a:spcPts val="0"/>
              </a:spcBef>
              <a:spcAft>
                <a:spcPts val="0"/>
              </a:spcAft>
              <a:buNone/>
            </a:pPr>
            <a:r>
              <a:rPr lang="en-GB"/>
              <a:t>We will do the following </a:t>
            </a:r>
            <a:endParaRPr lang="en-GB"/>
          </a:p>
          <a:p>
            <a:pPr marL="457200" lvl="0" indent="-342900" algn="l" rtl="0">
              <a:spcBef>
                <a:spcPts val="1200"/>
              </a:spcBef>
              <a:spcAft>
                <a:spcPts val="0"/>
              </a:spcAft>
              <a:buSzPts val="1800"/>
              <a:buAutoNum type="arabicPeriod"/>
            </a:pPr>
            <a:r>
              <a:rPr lang="en-GB"/>
              <a:t>Make a Python file where we will house all our Streamlit Code</a:t>
            </a:r>
            <a:endParaRPr lang="en-GB"/>
          </a:p>
          <a:p>
            <a:pPr marL="0" lvl="0" indent="0" algn="l" rtl="0">
              <a:spcBef>
                <a:spcPts val="1200"/>
              </a:spcBef>
              <a:spcAft>
                <a:spcPts val="0"/>
              </a:spcAft>
              <a:buNone/>
            </a:pPr>
            <a:r>
              <a:rPr lang="en-GB" b="1"/>
              <a:t>mkdir plotting_app</a:t>
            </a:r>
            <a:endParaRPr b="1"/>
          </a:p>
          <a:p>
            <a:pPr marL="0" lvl="0" indent="0" algn="l" rtl="0">
              <a:spcBef>
                <a:spcPts val="1200"/>
              </a:spcBef>
              <a:spcAft>
                <a:spcPts val="0"/>
              </a:spcAft>
              <a:buNone/>
            </a:pPr>
            <a:r>
              <a:rPr lang="en-GB" b="1"/>
              <a:t>cd myfirstapp</a:t>
            </a:r>
            <a:endParaRPr b="1"/>
          </a:p>
          <a:p>
            <a:pPr marL="0" lvl="0" indent="0" algn="l" rtl="0">
              <a:spcBef>
                <a:spcPts val="1200"/>
              </a:spcBef>
              <a:spcAft>
                <a:spcPts val="0"/>
              </a:spcAft>
              <a:buNone/>
            </a:pPr>
            <a:r>
              <a:rPr lang="en-GB" b="1"/>
              <a:t>t</a:t>
            </a:r>
            <a:r>
              <a:rPr lang="en-GB" b="1"/>
              <a:t>ype nul &gt; demo.py</a:t>
            </a:r>
            <a:endParaRPr b="1"/>
          </a:p>
          <a:p>
            <a:pPr marL="457200" lvl="0" indent="-342900" algn="l" rtl="0">
              <a:spcBef>
                <a:spcPts val="1200"/>
              </a:spcBef>
              <a:spcAft>
                <a:spcPts val="0"/>
              </a:spcAft>
              <a:buSzPts val="1800"/>
              <a:buAutoNum type="arabicPeriod"/>
            </a:pPr>
            <a:r>
              <a:rPr lang="en-GB"/>
              <a:t>Create out plotting demo code</a:t>
            </a:r>
            <a:endParaRPr lang="en-GB"/>
          </a:p>
          <a:p>
            <a:pPr marL="0" lvl="0" indent="0" algn="l" rtl="0">
              <a:spcBef>
                <a:spcPts val="1200"/>
              </a:spcBef>
              <a:spcAft>
                <a:spcPts val="0"/>
              </a:spcAft>
              <a:buNone/>
            </a:pPr>
            <a:r>
              <a:rPr lang="en-GB"/>
              <a:t>Now open the demo.py using a VS code and type the code for the app </a:t>
            </a:r>
            <a:endParaRPr lang="en-GB"/>
          </a:p>
          <a:p>
            <a:pPr marL="0" lvl="0" indent="0" algn="l" rtl="0">
              <a:spcBef>
                <a:spcPts val="1200"/>
              </a:spcBef>
              <a:spcAft>
                <a:spcPts val="1200"/>
              </a:spcAft>
              <a:buNone/>
            </a:pPr>
            <a:endParaRPr b="1"/>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37" name="Shape 137"/>
        <p:cNvGrpSpPr/>
        <p:nvPr/>
      </p:nvGrpSpPr>
      <p:grpSpPr>
        <a:xfrm>
          <a:off x="0" y="0"/>
          <a:ext cx="0" cy="0"/>
          <a:chOff x="0" y="0"/>
          <a:chExt cx="0" cy="0"/>
        </a:xfrm>
      </p:grpSpPr>
      <p:sp>
        <p:nvSpPr>
          <p:cNvPr id="138" name="Google Shape;138;p27"/>
          <p:cNvSpPr txBox="1"/>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Code for clt.py </a:t>
            </a:r>
            <a:endParaRPr lang="en-GB"/>
          </a:p>
        </p:txBody>
      </p:sp>
      <p:sp>
        <p:nvSpPr>
          <p:cNvPr id="139" name="Google Shape;139;p27"/>
          <p:cNvSpPr txBox="1"/>
          <p:nvPr>
            <p:ph type="body" idx="1"/>
          </p:nvPr>
        </p:nvSpPr>
        <p:spPr>
          <a:xfrm>
            <a:off x="311700" y="1152475"/>
            <a:ext cx="8520600" cy="3416400"/>
          </a:xfrm>
          <a:prstGeom prst="rect">
            <a:avLst/>
          </a:prstGeom>
        </p:spPr>
        <p:txBody>
          <a:bodyPr spcFirstLastPara="1" wrap="square" lIns="91425" tIns="91425" rIns="91425" bIns="91425" anchor="t" anchorCtr="0">
            <a:normAutofit lnSpcReduction="20000"/>
          </a:bodyPr>
          <a:lstStyle/>
          <a:p>
            <a:pPr marL="0" lvl="0" indent="0" algn="l" rtl="0">
              <a:lnSpc>
                <a:spcPct val="136000"/>
              </a:lnSpc>
              <a:spcBef>
                <a:spcPts val="0"/>
              </a:spcBef>
              <a:spcAft>
                <a:spcPts val="0"/>
              </a:spcAft>
              <a:buClr>
                <a:schemeClr val="dk1"/>
              </a:buClr>
              <a:buSzPts val="1100"/>
              <a:buFont typeface="Arial" panose="020B0604020202020204"/>
              <a:buNone/>
            </a:pPr>
            <a:r>
              <a:rPr lang="en-GB" sz="1050">
                <a:solidFill>
                  <a:srgbClr val="4EC9B0"/>
                </a:solidFill>
                <a:highlight>
                  <a:srgbClr val="1E1E1E"/>
                </a:highlight>
                <a:latin typeface="Courier New" panose="02070309020205020404"/>
                <a:ea typeface="Courier New" panose="02070309020205020404"/>
                <a:cs typeface="Courier New" panose="02070309020205020404"/>
                <a:sym typeface="Courier New" panose="02070309020205020404"/>
              </a:rPr>
              <a:t>i</a:t>
            </a:r>
            <a:r>
              <a:rPr lang="en-GB" sz="1050">
                <a:solidFill>
                  <a:srgbClr val="4EC9B0"/>
                </a:solidFill>
                <a:highlight>
                  <a:srgbClr val="1E1E1E"/>
                </a:highlight>
                <a:latin typeface="Courier New" panose="02070309020205020404"/>
                <a:ea typeface="Courier New" panose="02070309020205020404"/>
                <a:cs typeface="Courier New" panose="02070309020205020404"/>
                <a:sym typeface="Courier New" panose="02070309020205020404"/>
              </a:rPr>
              <a:t>mport</a:t>
            </a:r>
            <a:r>
              <a:rPr lang="en-GB" sz="1050">
                <a:solidFill>
                  <a:srgbClr val="4EC9B0"/>
                </a:solidFill>
                <a:highlight>
                  <a:srgbClr val="1E1E1E"/>
                </a:highlight>
                <a:latin typeface="Courier New" panose="02070309020205020404"/>
                <a:ea typeface="Courier New" panose="02070309020205020404"/>
                <a:cs typeface="Courier New" panose="02070309020205020404"/>
                <a:sym typeface="Courier New" panose="02070309020205020404"/>
              </a:rPr>
              <a:t> numpy as np</a:t>
            </a:r>
            <a:endParaRPr sz="1050">
              <a:solidFill>
                <a:srgbClr val="4EC9B0"/>
              </a:solidFill>
              <a:highlight>
                <a:srgbClr val="1E1E1E"/>
              </a:highlight>
              <a:latin typeface="Courier New" panose="02070309020205020404"/>
              <a:ea typeface="Courier New" panose="02070309020205020404"/>
              <a:cs typeface="Courier New" panose="02070309020205020404"/>
              <a:sym typeface="Courier New" panose="02070309020205020404"/>
            </a:endParaRPr>
          </a:p>
          <a:p>
            <a:pPr marL="0" lvl="0" indent="0" algn="l" rtl="0">
              <a:lnSpc>
                <a:spcPct val="136000"/>
              </a:lnSpc>
              <a:spcBef>
                <a:spcPts val="0"/>
              </a:spcBef>
              <a:spcAft>
                <a:spcPts val="0"/>
              </a:spcAft>
              <a:buClr>
                <a:schemeClr val="dk1"/>
              </a:buClr>
              <a:buSzPts val="1100"/>
              <a:buFont typeface="Arial" panose="020B0604020202020204"/>
              <a:buNone/>
            </a:pPr>
            <a:r>
              <a:rPr lang="en-GB" sz="1050">
                <a:solidFill>
                  <a:srgbClr val="4EC9B0"/>
                </a:solidFill>
                <a:highlight>
                  <a:srgbClr val="1E1E1E"/>
                </a:highlight>
                <a:latin typeface="Courier New" panose="02070309020205020404"/>
                <a:ea typeface="Courier New" panose="02070309020205020404"/>
                <a:cs typeface="Courier New" panose="02070309020205020404"/>
                <a:sym typeface="Courier New" panose="02070309020205020404"/>
              </a:rPr>
              <a:t>i</a:t>
            </a:r>
            <a:r>
              <a:rPr lang="en-GB" sz="1050">
                <a:solidFill>
                  <a:srgbClr val="4EC9B0"/>
                </a:solidFill>
                <a:highlight>
                  <a:srgbClr val="1E1E1E"/>
                </a:highlight>
                <a:latin typeface="Courier New" panose="02070309020205020404"/>
                <a:ea typeface="Courier New" panose="02070309020205020404"/>
                <a:cs typeface="Courier New" panose="02070309020205020404"/>
                <a:sym typeface="Courier New" panose="02070309020205020404"/>
              </a:rPr>
              <a:t>mport</a:t>
            </a:r>
            <a:r>
              <a:rPr lang="en-GB" sz="1050">
                <a:solidFill>
                  <a:srgbClr val="4EC9B0"/>
                </a:solidFill>
                <a:highlight>
                  <a:srgbClr val="1E1E1E"/>
                </a:highlight>
                <a:latin typeface="Courier New" panose="02070309020205020404"/>
                <a:ea typeface="Courier New" panose="02070309020205020404"/>
                <a:cs typeface="Courier New" panose="02070309020205020404"/>
                <a:sym typeface="Courier New" panose="02070309020205020404"/>
              </a:rPr>
              <a:t> streamlit as st</a:t>
            </a:r>
            <a:endParaRPr sz="1050">
              <a:solidFill>
                <a:srgbClr val="4EC9B0"/>
              </a:solidFill>
              <a:highlight>
                <a:srgbClr val="1E1E1E"/>
              </a:highlight>
              <a:latin typeface="Courier New" panose="02070309020205020404"/>
              <a:ea typeface="Courier New" panose="02070309020205020404"/>
              <a:cs typeface="Courier New" panose="02070309020205020404"/>
              <a:sym typeface="Courier New" panose="02070309020205020404"/>
            </a:endParaRPr>
          </a:p>
          <a:p>
            <a:pPr marL="0" lvl="0" indent="0" algn="l" rtl="0">
              <a:lnSpc>
                <a:spcPct val="136000"/>
              </a:lnSpc>
              <a:spcBef>
                <a:spcPts val="0"/>
              </a:spcBef>
              <a:spcAft>
                <a:spcPts val="0"/>
              </a:spcAft>
              <a:buClr>
                <a:schemeClr val="dk1"/>
              </a:buClr>
              <a:buSzPts val="1100"/>
              <a:buFont typeface="Arial" panose="020B0604020202020204"/>
              <a:buNone/>
            </a:pPr>
            <a:r>
              <a:rPr lang="en-GB" sz="1050">
                <a:solidFill>
                  <a:srgbClr val="4EC9B0"/>
                </a:solidFill>
                <a:highlight>
                  <a:srgbClr val="1E1E1E"/>
                </a:highlight>
                <a:latin typeface="Courier New" panose="02070309020205020404"/>
                <a:ea typeface="Courier New" panose="02070309020205020404"/>
                <a:cs typeface="Courier New" panose="02070309020205020404"/>
                <a:sym typeface="Courier New" panose="02070309020205020404"/>
              </a:rPr>
              <a:t>import matplotlib.pyplot as plt</a:t>
            </a:r>
            <a:endParaRPr sz="1050">
              <a:solidFill>
                <a:srgbClr val="4EC9B0"/>
              </a:solidFill>
              <a:highlight>
                <a:srgbClr val="1E1E1E"/>
              </a:highlight>
              <a:latin typeface="Courier New" panose="02070309020205020404"/>
              <a:ea typeface="Courier New" panose="02070309020205020404"/>
              <a:cs typeface="Courier New" panose="02070309020205020404"/>
              <a:sym typeface="Courier New" panose="02070309020205020404"/>
            </a:endParaRPr>
          </a:p>
          <a:p>
            <a:pPr marL="0" lvl="0" indent="0" algn="l" rtl="0">
              <a:lnSpc>
                <a:spcPct val="136000"/>
              </a:lnSpc>
              <a:spcBef>
                <a:spcPts val="0"/>
              </a:spcBef>
              <a:spcAft>
                <a:spcPts val="0"/>
              </a:spcAft>
              <a:buClr>
                <a:schemeClr val="dk1"/>
              </a:buClr>
              <a:buSzPts val="1100"/>
              <a:buFont typeface="Arial" panose="020B0604020202020204"/>
              <a:buNone/>
            </a:pPr>
            <a:r>
              <a:rPr lang="en-GB" sz="1050">
                <a:solidFill>
                  <a:srgbClr val="4EC9B0"/>
                </a:solidFill>
                <a:highlight>
                  <a:srgbClr val="1E1E1E"/>
                </a:highlight>
                <a:latin typeface="Courier New" panose="02070309020205020404"/>
                <a:ea typeface="Courier New" panose="02070309020205020404"/>
                <a:cs typeface="Courier New" panose="02070309020205020404"/>
                <a:sym typeface="Courier New" panose="02070309020205020404"/>
              </a:rPr>
              <a:t>st</a:t>
            </a:r>
            <a:r>
              <a:rPr lang="en-GB" sz="1050">
                <a:solidFill>
                  <a:srgbClr val="D4D4D4"/>
                </a:solidFill>
                <a:highlight>
                  <a:srgbClr val="1E1E1E"/>
                </a:highlight>
                <a:latin typeface="Courier New" panose="02070309020205020404"/>
                <a:ea typeface="Courier New" panose="02070309020205020404"/>
                <a:cs typeface="Courier New" panose="02070309020205020404"/>
                <a:sym typeface="Courier New" panose="02070309020205020404"/>
              </a:rPr>
              <a:t>.</a:t>
            </a:r>
            <a:r>
              <a:rPr lang="en-GB" sz="1050">
                <a:solidFill>
                  <a:srgbClr val="9CDCFE"/>
                </a:solidFill>
                <a:highlight>
                  <a:srgbClr val="1E1E1E"/>
                </a:highlight>
                <a:latin typeface="Courier New" panose="02070309020205020404"/>
                <a:ea typeface="Courier New" panose="02070309020205020404"/>
                <a:cs typeface="Courier New" panose="02070309020205020404"/>
                <a:sym typeface="Courier New" panose="02070309020205020404"/>
              </a:rPr>
              <a:t>title</a:t>
            </a:r>
            <a:r>
              <a:rPr lang="en-GB" sz="1050">
                <a:solidFill>
                  <a:srgbClr val="D4D4D4"/>
                </a:solidFill>
                <a:highlight>
                  <a:srgbClr val="1E1E1E"/>
                </a:highlight>
                <a:latin typeface="Courier New" panose="02070309020205020404"/>
                <a:ea typeface="Courier New" panose="02070309020205020404"/>
                <a:cs typeface="Courier New" panose="02070309020205020404"/>
                <a:sym typeface="Courier New" panose="02070309020205020404"/>
              </a:rPr>
              <a:t>(</a:t>
            </a:r>
            <a:r>
              <a:rPr lang="en-GB" sz="1050">
                <a:solidFill>
                  <a:srgbClr val="CE9178"/>
                </a:solidFill>
                <a:highlight>
                  <a:srgbClr val="1E1E1E"/>
                </a:highlight>
                <a:latin typeface="Courier New" panose="02070309020205020404"/>
                <a:ea typeface="Courier New" panose="02070309020205020404"/>
                <a:cs typeface="Courier New" panose="02070309020205020404"/>
                <a:sym typeface="Courier New" panose="02070309020205020404"/>
              </a:rPr>
              <a:t>"CLT Demo in Streamlit"</a:t>
            </a:r>
            <a:r>
              <a:rPr lang="en-GB" sz="1050">
                <a:solidFill>
                  <a:srgbClr val="D4D4D4"/>
                </a:solidFill>
                <a:highlight>
                  <a:srgbClr val="1E1E1E"/>
                </a:highlight>
                <a:latin typeface="Courier New" panose="02070309020205020404"/>
                <a:ea typeface="Courier New" panose="02070309020205020404"/>
                <a:cs typeface="Courier New" panose="02070309020205020404"/>
                <a:sym typeface="Courier New" panose="02070309020205020404"/>
              </a:rPr>
              <a:t>)</a:t>
            </a:r>
            <a:endParaRPr sz="1050">
              <a:solidFill>
                <a:srgbClr val="D4D4D4"/>
              </a:solidFill>
              <a:highlight>
                <a:srgbClr val="1E1E1E"/>
              </a:highlight>
              <a:latin typeface="Courier New" panose="02070309020205020404"/>
              <a:ea typeface="Courier New" panose="02070309020205020404"/>
              <a:cs typeface="Courier New" panose="02070309020205020404"/>
              <a:sym typeface="Courier New" panose="02070309020205020404"/>
            </a:endParaRPr>
          </a:p>
          <a:p>
            <a:pPr marL="0" lvl="0" indent="0" algn="l" rtl="0">
              <a:lnSpc>
                <a:spcPct val="136000"/>
              </a:lnSpc>
              <a:spcBef>
                <a:spcPts val="0"/>
              </a:spcBef>
              <a:spcAft>
                <a:spcPts val="0"/>
              </a:spcAft>
              <a:buClr>
                <a:schemeClr val="dk1"/>
              </a:buClr>
              <a:buSzPts val="1100"/>
              <a:buFont typeface="Arial" panose="020B0604020202020204"/>
              <a:buNone/>
            </a:pPr>
            <a:r>
              <a:rPr lang="en-GB" sz="1050">
                <a:solidFill>
                  <a:srgbClr val="4EC9B0"/>
                </a:solidFill>
                <a:highlight>
                  <a:srgbClr val="1E1E1E"/>
                </a:highlight>
                <a:latin typeface="Courier New" panose="02070309020205020404"/>
                <a:ea typeface="Courier New" panose="02070309020205020404"/>
                <a:cs typeface="Courier New" panose="02070309020205020404"/>
                <a:sym typeface="Courier New" panose="02070309020205020404"/>
              </a:rPr>
              <a:t>st</a:t>
            </a:r>
            <a:r>
              <a:rPr lang="en-GB" sz="1050">
                <a:solidFill>
                  <a:srgbClr val="D4D4D4"/>
                </a:solidFill>
                <a:highlight>
                  <a:srgbClr val="1E1E1E"/>
                </a:highlight>
                <a:latin typeface="Courier New" panose="02070309020205020404"/>
                <a:ea typeface="Courier New" panose="02070309020205020404"/>
                <a:cs typeface="Courier New" panose="02070309020205020404"/>
                <a:sym typeface="Courier New" panose="02070309020205020404"/>
              </a:rPr>
              <a:t>.</a:t>
            </a:r>
            <a:r>
              <a:rPr lang="en-GB" sz="1050">
                <a:solidFill>
                  <a:srgbClr val="9CDCFE"/>
                </a:solidFill>
                <a:highlight>
                  <a:srgbClr val="1E1E1E"/>
                </a:highlight>
                <a:latin typeface="Courier New" panose="02070309020205020404"/>
                <a:ea typeface="Courier New" panose="02070309020205020404"/>
                <a:cs typeface="Courier New" panose="02070309020205020404"/>
                <a:sym typeface="Courier New" panose="02070309020205020404"/>
              </a:rPr>
              <a:t>write</a:t>
            </a:r>
            <a:r>
              <a:rPr lang="en-GB" sz="1050">
                <a:solidFill>
                  <a:srgbClr val="D4D4D4"/>
                </a:solidFill>
                <a:highlight>
                  <a:srgbClr val="1E1E1E"/>
                </a:highlight>
                <a:latin typeface="Courier New" panose="02070309020205020404"/>
                <a:ea typeface="Courier New" panose="02070309020205020404"/>
                <a:cs typeface="Courier New" panose="02070309020205020404"/>
                <a:sym typeface="Courier New" panose="02070309020205020404"/>
              </a:rPr>
              <a:t>(</a:t>
            </a:r>
            <a:r>
              <a:rPr lang="en-GB" sz="1050">
                <a:solidFill>
                  <a:srgbClr val="CE9178"/>
                </a:solidFill>
                <a:highlight>
                  <a:srgbClr val="1E1E1E"/>
                </a:highlight>
                <a:latin typeface="Courier New" panose="02070309020205020404"/>
                <a:ea typeface="Courier New" panose="02070309020205020404"/>
                <a:cs typeface="Courier New" panose="02070309020205020404"/>
                <a:sym typeface="Courier New" panose="02070309020205020404"/>
              </a:rPr>
              <a:t>"This app simulates a  1000 coin flips, samples with replacement from that population,"</a:t>
            </a:r>
            <a:endParaRPr sz="1050">
              <a:solidFill>
                <a:srgbClr val="CE9178"/>
              </a:solidFill>
              <a:highlight>
                <a:srgbClr val="1E1E1E"/>
              </a:highlight>
              <a:latin typeface="Courier New" panose="02070309020205020404"/>
              <a:ea typeface="Courier New" panose="02070309020205020404"/>
              <a:cs typeface="Courier New" panose="02070309020205020404"/>
              <a:sym typeface="Courier New" panose="02070309020205020404"/>
            </a:endParaRPr>
          </a:p>
          <a:p>
            <a:pPr marL="0" lvl="0" indent="0" algn="l" rtl="0">
              <a:lnSpc>
                <a:spcPct val="136000"/>
              </a:lnSpc>
              <a:spcBef>
                <a:spcPts val="0"/>
              </a:spcBef>
              <a:spcAft>
                <a:spcPts val="0"/>
              </a:spcAft>
              <a:buClr>
                <a:schemeClr val="dk1"/>
              </a:buClr>
              <a:buSzPts val="1100"/>
              <a:buFont typeface="Arial" panose="020B0604020202020204"/>
              <a:buNone/>
            </a:pPr>
            <a:r>
              <a:rPr lang="en-GB" sz="1050">
                <a:solidFill>
                  <a:srgbClr val="D4D4D4"/>
                </a:solidFill>
                <a:highlight>
                  <a:srgbClr val="1E1E1E"/>
                </a:highlight>
                <a:latin typeface="Courier New" panose="02070309020205020404"/>
                <a:ea typeface="Courier New" panose="02070309020205020404"/>
                <a:cs typeface="Courier New" panose="02070309020205020404"/>
                <a:sym typeface="Courier New" panose="02070309020205020404"/>
              </a:rPr>
              <a:t>          </a:t>
            </a:r>
            <a:r>
              <a:rPr lang="en-GB" sz="1050">
                <a:solidFill>
                  <a:srgbClr val="CE9178"/>
                </a:solidFill>
                <a:highlight>
                  <a:srgbClr val="1E1E1E"/>
                </a:highlight>
                <a:latin typeface="Courier New" panose="02070309020205020404"/>
                <a:ea typeface="Courier New" panose="02070309020205020404"/>
                <a:cs typeface="Courier New" panose="02070309020205020404"/>
                <a:sym typeface="Courier New" panose="02070309020205020404"/>
              </a:rPr>
              <a:t>"and then plots the histogram of the means of the samples"</a:t>
            </a:r>
            <a:r>
              <a:rPr lang="en-GB" sz="1050">
                <a:solidFill>
                  <a:srgbClr val="D4D4D4"/>
                </a:solidFill>
                <a:highlight>
                  <a:srgbClr val="1E1E1E"/>
                </a:highlight>
                <a:latin typeface="Courier New" panose="02070309020205020404"/>
                <a:ea typeface="Courier New" panose="02070309020205020404"/>
                <a:cs typeface="Courier New" panose="02070309020205020404"/>
                <a:sym typeface="Courier New" panose="02070309020205020404"/>
              </a:rPr>
              <a:t>)</a:t>
            </a:r>
            <a:endParaRPr sz="1050">
              <a:solidFill>
                <a:srgbClr val="D4D4D4"/>
              </a:solidFill>
              <a:highlight>
                <a:srgbClr val="1E1E1E"/>
              </a:highlight>
              <a:latin typeface="Courier New" panose="02070309020205020404"/>
              <a:ea typeface="Courier New" panose="02070309020205020404"/>
              <a:cs typeface="Courier New" panose="02070309020205020404"/>
              <a:sym typeface="Courier New" panose="02070309020205020404"/>
            </a:endParaRPr>
          </a:p>
          <a:p>
            <a:pPr marL="0" lvl="0" indent="0" algn="l" rtl="0">
              <a:lnSpc>
                <a:spcPct val="136000"/>
              </a:lnSpc>
              <a:spcBef>
                <a:spcPts val="0"/>
              </a:spcBef>
              <a:spcAft>
                <a:spcPts val="0"/>
              </a:spcAft>
              <a:buClr>
                <a:schemeClr val="dk1"/>
              </a:buClr>
              <a:buSzPts val="1100"/>
              <a:buFont typeface="Arial" panose="020B0604020202020204"/>
              <a:buNone/>
            </a:pPr>
            <a:r>
              <a:rPr lang="en-GB" sz="1050">
                <a:solidFill>
                  <a:srgbClr val="9CDCFE"/>
                </a:solidFill>
                <a:highlight>
                  <a:srgbClr val="1E1E1E"/>
                </a:highlight>
                <a:latin typeface="Courier New" panose="02070309020205020404"/>
                <a:ea typeface="Courier New" panose="02070309020205020404"/>
                <a:cs typeface="Courier New" panose="02070309020205020404"/>
                <a:sym typeface="Courier New" panose="02070309020205020404"/>
              </a:rPr>
              <a:t>heads</a:t>
            </a:r>
            <a:r>
              <a:rPr lang="en-GB" sz="1050">
                <a:solidFill>
                  <a:srgbClr val="D4D4D4"/>
                </a:solidFill>
                <a:highlight>
                  <a:srgbClr val="1E1E1E"/>
                </a:highlight>
                <a:latin typeface="Courier New" panose="02070309020205020404"/>
                <a:ea typeface="Courier New" panose="02070309020205020404"/>
                <a:cs typeface="Courier New" panose="02070309020205020404"/>
                <a:sym typeface="Courier New" panose="02070309020205020404"/>
              </a:rPr>
              <a:t>=</a:t>
            </a:r>
            <a:r>
              <a:rPr lang="en-GB" sz="1050">
                <a:solidFill>
                  <a:srgbClr val="4EC9B0"/>
                </a:solidFill>
                <a:highlight>
                  <a:srgbClr val="1E1E1E"/>
                </a:highlight>
                <a:latin typeface="Courier New" panose="02070309020205020404"/>
                <a:ea typeface="Courier New" panose="02070309020205020404"/>
                <a:cs typeface="Courier New" panose="02070309020205020404"/>
                <a:sym typeface="Courier New" panose="02070309020205020404"/>
              </a:rPr>
              <a:t>st</a:t>
            </a:r>
            <a:r>
              <a:rPr lang="en-GB" sz="1050">
                <a:solidFill>
                  <a:srgbClr val="D4D4D4"/>
                </a:solidFill>
                <a:highlight>
                  <a:srgbClr val="1E1E1E"/>
                </a:highlight>
                <a:latin typeface="Courier New" panose="02070309020205020404"/>
                <a:ea typeface="Courier New" panose="02070309020205020404"/>
                <a:cs typeface="Courier New" panose="02070309020205020404"/>
                <a:sym typeface="Courier New" panose="02070309020205020404"/>
              </a:rPr>
              <a:t>.</a:t>
            </a:r>
            <a:r>
              <a:rPr lang="en-GB" sz="1050">
                <a:solidFill>
                  <a:srgbClr val="9CDCFE"/>
                </a:solidFill>
                <a:highlight>
                  <a:srgbClr val="1E1E1E"/>
                </a:highlight>
                <a:latin typeface="Courier New" panose="02070309020205020404"/>
                <a:ea typeface="Courier New" panose="02070309020205020404"/>
                <a:cs typeface="Courier New" panose="02070309020205020404"/>
                <a:sym typeface="Courier New" panose="02070309020205020404"/>
              </a:rPr>
              <a:t>number_input</a:t>
            </a:r>
            <a:r>
              <a:rPr lang="en-GB" sz="1050">
                <a:solidFill>
                  <a:srgbClr val="D4D4D4"/>
                </a:solidFill>
                <a:highlight>
                  <a:srgbClr val="1E1E1E"/>
                </a:highlight>
                <a:latin typeface="Courier New" panose="02070309020205020404"/>
                <a:ea typeface="Courier New" panose="02070309020205020404"/>
                <a:cs typeface="Courier New" panose="02070309020205020404"/>
                <a:sym typeface="Courier New" panose="02070309020205020404"/>
              </a:rPr>
              <a:t>(</a:t>
            </a:r>
            <a:r>
              <a:rPr lang="en-GB" sz="1050">
                <a:solidFill>
                  <a:srgbClr val="CE9178"/>
                </a:solidFill>
                <a:highlight>
                  <a:srgbClr val="1E1E1E"/>
                </a:highlight>
                <a:latin typeface="Courier New" panose="02070309020205020404"/>
                <a:ea typeface="Courier New" panose="02070309020205020404"/>
                <a:cs typeface="Courier New" panose="02070309020205020404"/>
                <a:sym typeface="Courier New" panose="02070309020205020404"/>
              </a:rPr>
              <a:t>'Chance of a head'</a:t>
            </a:r>
            <a:r>
              <a:rPr lang="en-GB" sz="1050">
                <a:solidFill>
                  <a:srgbClr val="D4D4D4"/>
                </a:solidFill>
                <a:highlight>
                  <a:srgbClr val="1E1E1E"/>
                </a:highlight>
                <a:latin typeface="Courier New" panose="02070309020205020404"/>
                <a:ea typeface="Courier New" panose="02070309020205020404"/>
                <a:cs typeface="Courier New" panose="02070309020205020404"/>
                <a:sym typeface="Courier New" panose="02070309020205020404"/>
              </a:rPr>
              <a:t>, </a:t>
            </a:r>
            <a:r>
              <a:rPr lang="en-GB" sz="1050">
                <a:solidFill>
                  <a:srgbClr val="B5CEA8"/>
                </a:solidFill>
                <a:highlight>
                  <a:srgbClr val="1E1E1E"/>
                </a:highlight>
                <a:latin typeface="Courier New" panose="02070309020205020404"/>
                <a:ea typeface="Courier New" panose="02070309020205020404"/>
                <a:cs typeface="Courier New" panose="02070309020205020404"/>
                <a:sym typeface="Courier New" panose="02070309020205020404"/>
              </a:rPr>
              <a:t>0.0</a:t>
            </a:r>
            <a:r>
              <a:rPr lang="en-GB" sz="1050">
                <a:solidFill>
                  <a:srgbClr val="D4D4D4"/>
                </a:solidFill>
                <a:highlight>
                  <a:srgbClr val="1E1E1E"/>
                </a:highlight>
                <a:latin typeface="Courier New" panose="02070309020205020404"/>
                <a:ea typeface="Courier New" panose="02070309020205020404"/>
                <a:cs typeface="Courier New" panose="02070309020205020404"/>
                <a:sym typeface="Courier New" panose="02070309020205020404"/>
              </a:rPr>
              <a:t>, </a:t>
            </a:r>
            <a:r>
              <a:rPr lang="en-GB" sz="1050">
                <a:solidFill>
                  <a:srgbClr val="B5CEA8"/>
                </a:solidFill>
                <a:highlight>
                  <a:srgbClr val="1E1E1E"/>
                </a:highlight>
                <a:latin typeface="Courier New" panose="02070309020205020404"/>
                <a:ea typeface="Courier New" panose="02070309020205020404"/>
                <a:cs typeface="Courier New" panose="02070309020205020404"/>
                <a:sym typeface="Courier New" panose="02070309020205020404"/>
              </a:rPr>
              <a:t>1.0</a:t>
            </a:r>
            <a:r>
              <a:rPr lang="en-GB" sz="1050">
                <a:solidFill>
                  <a:srgbClr val="D4D4D4"/>
                </a:solidFill>
                <a:highlight>
                  <a:srgbClr val="1E1E1E"/>
                </a:highlight>
                <a:latin typeface="Courier New" panose="02070309020205020404"/>
                <a:ea typeface="Courier New" panose="02070309020205020404"/>
                <a:cs typeface="Courier New" panose="02070309020205020404"/>
                <a:sym typeface="Courier New" panose="02070309020205020404"/>
              </a:rPr>
              <a:t>, </a:t>
            </a:r>
            <a:r>
              <a:rPr lang="en-GB" sz="1050">
                <a:solidFill>
                  <a:srgbClr val="B5CEA8"/>
                </a:solidFill>
                <a:highlight>
                  <a:srgbClr val="1E1E1E"/>
                </a:highlight>
                <a:latin typeface="Courier New" panose="02070309020205020404"/>
                <a:ea typeface="Courier New" panose="02070309020205020404"/>
                <a:cs typeface="Courier New" panose="02070309020205020404"/>
                <a:sym typeface="Courier New" panose="02070309020205020404"/>
              </a:rPr>
              <a:t>0.5</a:t>
            </a:r>
            <a:r>
              <a:rPr lang="en-GB" sz="1050">
                <a:solidFill>
                  <a:srgbClr val="D4D4D4"/>
                </a:solidFill>
                <a:highlight>
                  <a:srgbClr val="1E1E1E"/>
                </a:highlight>
                <a:latin typeface="Courier New" panose="02070309020205020404"/>
                <a:ea typeface="Courier New" panose="02070309020205020404"/>
                <a:cs typeface="Courier New" panose="02070309020205020404"/>
                <a:sym typeface="Courier New" panose="02070309020205020404"/>
              </a:rPr>
              <a:t>)</a:t>
            </a:r>
            <a:endParaRPr sz="1050">
              <a:solidFill>
                <a:srgbClr val="D4D4D4"/>
              </a:solidFill>
              <a:highlight>
                <a:srgbClr val="1E1E1E"/>
              </a:highlight>
              <a:latin typeface="Courier New" panose="02070309020205020404"/>
              <a:ea typeface="Courier New" panose="02070309020205020404"/>
              <a:cs typeface="Courier New" panose="02070309020205020404"/>
              <a:sym typeface="Courier New" panose="02070309020205020404"/>
            </a:endParaRPr>
          </a:p>
          <a:p>
            <a:pPr marL="0" lvl="0" indent="0" algn="l" rtl="0">
              <a:lnSpc>
                <a:spcPct val="136000"/>
              </a:lnSpc>
              <a:spcBef>
                <a:spcPts val="0"/>
              </a:spcBef>
              <a:spcAft>
                <a:spcPts val="0"/>
              </a:spcAft>
              <a:buClr>
                <a:schemeClr val="dk1"/>
              </a:buClr>
              <a:buSzPts val="1100"/>
              <a:buFont typeface="Arial" panose="020B0604020202020204"/>
              <a:buNone/>
            </a:pPr>
            <a:r>
              <a:rPr lang="en-GB" sz="1050">
                <a:solidFill>
                  <a:srgbClr val="9CDCFE"/>
                </a:solidFill>
                <a:highlight>
                  <a:srgbClr val="1E1E1E"/>
                </a:highlight>
                <a:latin typeface="Courier New" panose="02070309020205020404"/>
                <a:ea typeface="Courier New" panose="02070309020205020404"/>
                <a:cs typeface="Courier New" panose="02070309020205020404"/>
                <a:sym typeface="Courier New" panose="02070309020205020404"/>
              </a:rPr>
              <a:t>binom_dist</a:t>
            </a:r>
            <a:r>
              <a:rPr lang="en-GB" sz="1050">
                <a:solidFill>
                  <a:srgbClr val="D4D4D4"/>
                </a:solidFill>
                <a:highlight>
                  <a:srgbClr val="1E1E1E"/>
                </a:highlight>
                <a:latin typeface="Courier New" panose="02070309020205020404"/>
                <a:ea typeface="Courier New" panose="02070309020205020404"/>
                <a:cs typeface="Courier New" panose="02070309020205020404"/>
                <a:sym typeface="Courier New" panose="02070309020205020404"/>
              </a:rPr>
              <a:t>=</a:t>
            </a:r>
            <a:r>
              <a:rPr lang="en-GB" sz="1050">
                <a:solidFill>
                  <a:srgbClr val="4EC9B0"/>
                </a:solidFill>
                <a:highlight>
                  <a:srgbClr val="1E1E1E"/>
                </a:highlight>
                <a:latin typeface="Courier New" panose="02070309020205020404"/>
                <a:ea typeface="Courier New" panose="02070309020205020404"/>
                <a:cs typeface="Courier New" panose="02070309020205020404"/>
                <a:sym typeface="Courier New" panose="02070309020205020404"/>
              </a:rPr>
              <a:t>np</a:t>
            </a:r>
            <a:r>
              <a:rPr lang="en-GB" sz="1050">
                <a:solidFill>
                  <a:srgbClr val="D4D4D4"/>
                </a:solidFill>
                <a:highlight>
                  <a:srgbClr val="1E1E1E"/>
                </a:highlight>
                <a:latin typeface="Courier New" panose="02070309020205020404"/>
                <a:ea typeface="Courier New" panose="02070309020205020404"/>
                <a:cs typeface="Courier New" panose="02070309020205020404"/>
                <a:sym typeface="Courier New" panose="02070309020205020404"/>
              </a:rPr>
              <a:t>.</a:t>
            </a:r>
            <a:r>
              <a:rPr lang="en-GB" sz="1050">
                <a:solidFill>
                  <a:srgbClr val="4EC9B0"/>
                </a:solidFill>
                <a:highlight>
                  <a:srgbClr val="1E1E1E"/>
                </a:highlight>
                <a:latin typeface="Courier New" panose="02070309020205020404"/>
                <a:ea typeface="Courier New" panose="02070309020205020404"/>
                <a:cs typeface="Courier New" panose="02070309020205020404"/>
                <a:sym typeface="Courier New" panose="02070309020205020404"/>
              </a:rPr>
              <a:t>random</a:t>
            </a:r>
            <a:r>
              <a:rPr lang="en-GB" sz="1050">
                <a:solidFill>
                  <a:srgbClr val="D4D4D4"/>
                </a:solidFill>
                <a:highlight>
                  <a:srgbClr val="1E1E1E"/>
                </a:highlight>
                <a:latin typeface="Courier New" panose="02070309020205020404"/>
                <a:ea typeface="Courier New" panose="02070309020205020404"/>
                <a:cs typeface="Courier New" panose="02070309020205020404"/>
                <a:sym typeface="Courier New" panose="02070309020205020404"/>
              </a:rPr>
              <a:t>.</a:t>
            </a:r>
            <a:r>
              <a:rPr lang="en-GB" sz="1050">
                <a:solidFill>
                  <a:srgbClr val="9CDCFE"/>
                </a:solidFill>
                <a:highlight>
                  <a:srgbClr val="1E1E1E"/>
                </a:highlight>
                <a:latin typeface="Courier New" panose="02070309020205020404"/>
                <a:ea typeface="Courier New" panose="02070309020205020404"/>
                <a:cs typeface="Courier New" panose="02070309020205020404"/>
                <a:sym typeface="Courier New" panose="02070309020205020404"/>
              </a:rPr>
              <a:t>binomial</a:t>
            </a:r>
            <a:r>
              <a:rPr lang="en-GB" sz="1050">
                <a:solidFill>
                  <a:srgbClr val="D4D4D4"/>
                </a:solidFill>
                <a:highlight>
                  <a:srgbClr val="1E1E1E"/>
                </a:highlight>
                <a:latin typeface="Courier New" panose="02070309020205020404"/>
                <a:ea typeface="Courier New" panose="02070309020205020404"/>
                <a:cs typeface="Courier New" panose="02070309020205020404"/>
                <a:sym typeface="Courier New" panose="02070309020205020404"/>
              </a:rPr>
              <a:t>(</a:t>
            </a:r>
            <a:r>
              <a:rPr lang="en-GB" sz="1050">
                <a:solidFill>
                  <a:srgbClr val="B5CEA8"/>
                </a:solidFill>
                <a:highlight>
                  <a:srgbClr val="1E1E1E"/>
                </a:highlight>
                <a:latin typeface="Courier New" panose="02070309020205020404"/>
                <a:ea typeface="Courier New" panose="02070309020205020404"/>
                <a:cs typeface="Courier New" panose="02070309020205020404"/>
                <a:sym typeface="Courier New" panose="02070309020205020404"/>
              </a:rPr>
              <a:t>1</a:t>
            </a:r>
            <a:r>
              <a:rPr lang="en-GB" sz="1050">
                <a:solidFill>
                  <a:srgbClr val="D4D4D4"/>
                </a:solidFill>
                <a:highlight>
                  <a:srgbClr val="1E1E1E"/>
                </a:highlight>
                <a:latin typeface="Courier New" panose="02070309020205020404"/>
                <a:ea typeface="Courier New" panose="02070309020205020404"/>
                <a:cs typeface="Courier New" panose="02070309020205020404"/>
                <a:sym typeface="Courier New" panose="02070309020205020404"/>
              </a:rPr>
              <a:t>,</a:t>
            </a:r>
            <a:r>
              <a:rPr lang="en-GB" sz="1050">
                <a:solidFill>
                  <a:srgbClr val="9CDCFE"/>
                </a:solidFill>
                <a:highlight>
                  <a:srgbClr val="1E1E1E"/>
                </a:highlight>
                <a:latin typeface="Courier New" panose="02070309020205020404"/>
                <a:ea typeface="Courier New" panose="02070309020205020404"/>
                <a:cs typeface="Courier New" panose="02070309020205020404"/>
                <a:sym typeface="Courier New" panose="02070309020205020404"/>
              </a:rPr>
              <a:t>heads</a:t>
            </a:r>
            <a:r>
              <a:rPr lang="en-GB" sz="1050">
                <a:solidFill>
                  <a:srgbClr val="D4D4D4"/>
                </a:solidFill>
                <a:highlight>
                  <a:srgbClr val="1E1E1E"/>
                </a:highlight>
                <a:latin typeface="Courier New" panose="02070309020205020404"/>
                <a:ea typeface="Courier New" panose="02070309020205020404"/>
                <a:cs typeface="Courier New" panose="02070309020205020404"/>
                <a:sym typeface="Courier New" panose="02070309020205020404"/>
              </a:rPr>
              <a:t>, </a:t>
            </a:r>
            <a:r>
              <a:rPr lang="en-GB" sz="1050">
                <a:solidFill>
                  <a:srgbClr val="B5CEA8"/>
                </a:solidFill>
                <a:highlight>
                  <a:srgbClr val="1E1E1E"/>
                </a:highlight>
                <a:latin typeface="Courier New" panose="02070309020205020404"/>
                <a:ea typeface="Courier New" panose="02070309020205020404"/>
                <a:cs typeface="Courier New" panose="02070309020205020404"/>
                <a:sym typeface="Courier New" panose="02070309020205020404"/>
              </a:rPr>
              <a:t>1000</a:t>
            </a:r>
            <a:r>
              <a:rPr lang="en-GB" sz="1050">
                <a:solidFill>
                  <a:srgbClr val="D4D4D4"/>
                </a:solidFill>
                <a:highlight>
                  <a:srgbClr val="1E1E1E"/>
                </a:highlight>
                <a:latin typeface="Courier New" panose="02070309020205020404"/>
                <a:ea typeface="Courier New" panose="02070309020205020404"/>
                <a:cs typeface="Courier New" panose="02070309020205020404"/>
                <a:sym typeface="Courier New" panose="02070309020205020404"/>
              </a:rPr>
              <a:t>)</a:t>
            </a:r>
            <a:endParaRPr sz="1050">
              <a:solidFill>
                <a:srgbClr val="D4D4D4"/>
              </a:solidFill>
              <a:highlight>
                <a:srgbClr val="1E1E1E"/>
              </a:highlight>
              <a:latin typeface="Courier New" panose="02070309020205020404"/>
              <a:ea typeface="Courier New" panose="02070309020205020404"/>
              <a:cs typeface="Courier New" panose="02070309020205020404"/>
              <a:sym typeface="Courier New" panose="02070309020205020404"/>
            </a:endParaRPr>
          </a:p>
          <a:p>
            <a:pPr marL="0" lvl="0" indent="0" algn="l" rtl="0">
              <a:lnSpc>
                <a:spcPct val="136000"/>
              </a:lnSpc>
              <a:spcBef>
                <a:spcPts val="0"/>
              </a:spcBef>
              <a:spcAft>
                <a:spcPts val="0"/>
              </a:spcAft>
              <a:buClr>
                <a:schemeClr val="dk1"/>
              </a:buClr>
              <a:buSzPts val="1100"/>
              <a:buFont typeface="Arial" panose="020B0604020202020204"/>
              <a:buNone/>
            </a:pPr>
            <a:endParaRPr sz="1050">
              <a:solidFill>
                <a:srgbClr val="D4D4D4"/>
              </a:solidFill>
              <a:highlight>
                <a:srgbClr val="1E1E1E"/>
              </a:highlight>
              <a:latin typeface="Courier New" panose="02070309020205020404"/>
              <a:ea typeface="Courier New" panose="02070309020205020404"/>
              <a:cs typeface="Courier New" panose="02070309020205020404"/>
              <a:sym typeface="Courier New" panose="02070309020205020404"/>
            </a:endParaRPr>
          </a:p>
          <a:p>
            <a:pPr marL="0" lvl="0" indent="0" algn="l" rtl="0">
              <a:lnSpc>
                <a:spcPct val="136000"/>
              </a:lnSpc>
              <a:spcBef>
                <a:spcPts val="0"/>
              </a:spcBef>
              <a:spcAft>
                <a:spcPts val="0"/>
              </a:spcAft>
              <a:buClr>
                <a:schemeClr val="dk1"/>
              </a:buClr>
              <a:buSzPts val="1100"/>
              <a:buFont typeface="Arial" panose="020B0604020202020204"/>
              <a:buNone/>
            </a:pPr>
            <a:r>
              <a:rPr lang="en-GB" sz="1050">
                <a:solidFill>
                  <a:srgbClr val="9CDCFE"/>
                </a:solidFill>
                <a:highlight>
                  <a:srgbClr val="1E1E1E"/>
                </a:highlight>
                <a:latin typeface="Courier New" panose="02070309020205020404"/>
                <a:ea typeface="Courier New" panose="02070309020205020404"/>
                <a:cs typeface="Courier New" panose="02070309020205020404"/>
                <a:sym typeface="Courier New" panose="02070309020205020404"/>
              </a:rPr>
              <a:t>sample_means</a:t>
            </a:r>
            <a:r>
              <a:rPr lang="en-GB" sz="1050">
                <a:solidFill>
                  <a:srgbClr val="D4D4D4"/>
                </a:solidFill>
                <a:highlight>
                  <a:srgbClr val="1E1E1E"/>
                </a:highlight>
                <a:latin typeface="Courier New" panose="02070309020205020404"/>
                <a:ea typeface="Courier New" panose="02070309020205020404"/>
                <a:cs typeface="Courier New" panose="02070309020205020404"/>
                <a:sym typeface="Courier New" panose="02070309020205020404"/>
              </a:rPr>
              <a:t>=[]</a:t>
            </a:r>
            <a:endParaRPr sz="1050">
              <a:solidFill>
                <a:srgbClr val="D4D4D4"/>
              </a:solidFill>
              <a:highlight>
                <a:srgbClr val="1E1E1E"/>
              </a:highlight>
              <a:latin typeface="Courier New" panose="02070309020205020404"/>
              <a:ea typeface="Courier New" panose="02070309020205020404"/>
              <a:cs typeface="Courier New" panose="02070309020205020404"/>
              <a:sym typeface="Courier New" panose="02070309020205020404"/>
            </a:endParaRPr>
          </a:p>
          <a:p>
            <a:pPr marL="0" lvl="0" indent="0" algn="l" rtl="0">
              <a:lnSpc>
                <a:spcPct val="136000"/>
              </a:lnSpc>
              <a:spcBef>
                <a:spcPts val="0"/>
              </a:spcBef>
              <a:spcAft>
                <a:spcPts val="0"/>
              </a:spcAft>
              <a:buClr>
                <a:schemeClr val="dk1"/>
              </a:buClr>
              <a:buSzPts val="1100"/>
              <a:buFont typeface="Arial" panose="020B0604020202020204"/>
              <a:buNone/>
            </a:pPr>
            <a:r>
              <a:rPr lang="en-GB" sz="1050">
                <a:solidFill>
                  <a:srgbClr val="C586C0"/>
                </a:solidFill>
                <a:highlight>
                  <a:srgbClr val="1E1E1E"/>
                </a:highlight>
                <a:latin typeface="Courier New" panose="02070309020205020404"/>
                <a:ea typeface="Courier New" panose="02070309020205020404"/>
                <a:cs typeface="Courier New" panose="02070309020205020404"/>
                <a:sym typeface="Courier New" panose="02070309020205020404"/>
              </a:rPr>
              <a:t>for</a:t>
            </a:r>
            <a:r>
              <a:rPr lang="en-GB" sz="1050">
                <a:solidFill>
                  <a:srgbClr val="D4D4D4"/>
                </a:solidFill>
                <a:highlight>
                  <a:srgbClr val="1E1E1E"/>
                </a:highlight>
                <a:latin typeface="Courier New" panose="02070309020205020404"/>
                <a:ea typeface="Courier New" panose="02070309020205020404"/>
                <a:cs typeface="Courier New" panose="02070309020205020404"/>
                <a:sym typeface="Courier New" panose="02070309020205020404"/>
              </a:rPr>
              <a:t> </a:t>
            </a:r>
            <a:r>
              <a:rPr lang="en-GB" sz="1050">
                <a:solidFill>
                  <a:srgbClr val="9CDCFE"/>
                </a:solidFill>
                <a:highlight>
                  <a:srgbClr val="1E1E1E"/>
                </a:highlight>
                <a:latin typeface="Courier New" panose="02070309020205020404"/>
                <a:ea typeface="Courier New" panose="02070309020205020404"/>
                <a:cs typeface="Courier New" panose="02070309020205020404"/>
                <a:sym typeface="Courier New" panose="02070309020205020404"/>
              </a:rPr>
              <a:t>i</a:t>
            </a:r>
            <a:r>
              <a:rPr lang="en-GB" sz="1050">
                <a:solidFill>
                  <a:srgbClr val="D4D4D4"/>
                </a:solidFill>
                <a:highlight>
                  <a:srgbClr val="1E1E1E"/>
                </a:highlight>
                <a:latin typeface="Courier New" panose="02070309020205020404"/>
                <a:ea typeface="Courier New" panose="02070309020205020404"/>
                <a:cs typeface="Courier New" panose="02070309020205020404"/>
                <a:sym typeface="Courier New" panose="02070309020205020404"/>
              </a:rPr>
              <a:t> </a:t>
            </a:r>
            <a:r>
              <a:rPr lang="en-GB" sz="1050">
                <a:solidFill>
                  <a:srgbClr val="C586C0"/>
                </a:solidFill>
                <a:highlight>
                  <a:srgbClr val="1E1E1E"/>
                </a:highlight>
                <a:latin typeface="Courier New" panose="02070309020205020404"/>
                <a:ea typeface="Courier New" panose="02070309020205020404"/>
                <a:cs typeface="Courier New" panose="02070309020205020404"/>
                <a:sym typeface="Courier New" panose="02070309020205020404"/>
              </a:rPr>
              <a:t>in</a:t>
            </a:r>
            <a:r>
              <a:rPr lang="en-GB" sz="1050">
                <a:solidFill>
                  <a:srgbClr val="D4D4D4"/>
                </a:solidFill>
                <a:highlight>
                  <a:srgbClr val="1E1E1E"/>
                </a:highlight>
                <a:latin typeface="Courier New" panose="02070309020205020404"/>
                <a:ea typeface="Courier New" panose="02070309020205020404"/>
                <a:cs typeface="Courier New" panose="02070309020205020404"/>
                <a:sym typeface="Courier New" panose="02070309020205020404"/>
              </a:rPr>
              <a:t> </a:t>
            </a:r>
            <a:r>
              <a:rPr lang="en-GB" sz="1050">
                <a:solidFill>
                  <a:srgbClr val="4EC9B0"/>
                </a:solidFill>
                <a:highlight>
                  <a:srgbClr val="1E1E1E"/>
                </a:highlight>
                <a:latin typeface="Courier New" panose="02070309020205020404"/>
                <a:ea typeface="Courier New" panose="02070309020205020404"/>
                <a:cs typeface="Courier New" panose="02070309020205020404"/>
                <a:sym typeface="Courier New" panose="02070309020205020404"/>
              </a:rPr>
              <a:t>range</a:t>
            </a:r>
            <a:r>
              <a:rPr lang="en-GB" sz="1050">
                <a:solidFill>
                  <a:srgbClr val="D4D4D4"/>
                </a:solidFill>
                <a:highlight>
                  <a:srgbClr val="1E1E1E"/>
                </a:highlight>
                <a:latin typeface="Courier New" panose="02070309020205020404"/>
                <a:ea typeface="Courier New" panose="02070309020205020404"/>
                <a:cs typeface="Courier New" panose="02070309020205020404"/>
                <a:sym typeface="Courier New" panose="02070309020205020404"/>
              </a:rPr>
              <a:t>(</a:t>
            </a:r>
            <a:r>
              <a:rPr lang="en-GB" sz="1050">
                <a:solidFill>
                  <a:srgbClr val="B5CEA8"/>
                </a:solidFill>
                <a:highlight>
                  <a:srgbClr val="1E1E1E"/>
                </a:highlight>
                <a:latin typeface="Courier New" panose="02070309020205020404"/>
                <a:ea typeface="Courier New" panose="02070309020205020404"/>
                <a:cs typeface="Courier New" panose="02070309020205020404"/>
                <a:sym typeface="Courier New" panose="02070309020205020404"/>
              </a:rPr>
              <a:t>0</a:t>
            </a:r>
            <a:r>
              <a:rPr lang="en-GB" sz="1050">
                <a:solidFill>
                  <a:srgbClr val="D4D4D4"/>
                </a:solidFill>
                <a:highlight>
                  <a:srgbClr val="1E1E1E"/>
                </a:highlight>
                <a:latin typeface="Courier New" panose="02070309020205020404"/>
                <a:ea typeface="Courier New" panose="02070309020205020404"/>
                <a:cs typeface="Courier New" panose="02070309020205020404"/>
                <a:sym typeface="Courier New" panose="02070309020205020404"/>
              </a:rPr>
              <a:t>, </a:t>
            </a:r>
            <a:r>
              <a:rPr lang="en-GB" sz="1050">
                <a:solidFill>
                  <a:srgbClr val="B5CEA8"/>
                </a:solidFill>
                <a:highlight>
                  <a:srgbClr val="1E1E1E"/>
                </a:highlight>
                <a:latin typeface="Courier New" panose="02070309020205020404"/>
                <a:ea typeface="Courier New" panose="02070309020205020404"/>
                <a:cs typeface="Courier New" panose="02070309020205020404"/>
                <a:sym typeface="Courier New" panose="02070309020205020404"/>
              </a:rPr>
              <a:t>1000</a:t>
            </a:r>
            <a:r>
              <a:rPr lang="en-GB" sz="1050">
                <a:solidFill>
                  <a:srgbClr val="D4D4D4"/>
                </a:solidFill>
                <a:highlight>
                  <a:srgbClr val="1E1E1E"/>
                </a:highlight>
                <a:latin typeface="Courier New" panose="02070309020205020404"/>
                <a:ea typeface="Courier New" panose="02070309020205020404"/>
                <a:cs typeface="Courier New" panose="02070309020205020404"/>
                <a:sym typeface="Courier New" panose="02070309020205020404"/>
              </a:rPr>
              <a:t>) :</a:t>
            </a:r>
            <a:endParaRPr sz="1050">
              <a:solidFill>
                <a:srgbClr val="D4D4D4"/>
              </a:solidFill>
              <a:highlight>
                <a:srgbClr val="1E1E1E"/>
              </a:highlight>
              <a:latin typeface="Courier New" panose="02070309020205020404"/>
              <a:ea typeface="Courier New" panose="02070309020205020404"/>
              <a:cs typeface="Courier New" panose="02070309020205020404"/>
              <a:sym typeface="Courier New" panose="02070309020205020404"/>
            </a:endParaRPr>
          </a:p>
          <a:p>
            <a:pPr marL="0" lvl="0" indent="0" algn="l" rtl="0">
              <a:lnSpc>
                <a:spcPct val="136000"/>
              </a:lnSpc>
              <a:spcBef>
                <a:spcPts val="0"/>
              </a:spcBef>
              <a:spcAft>
                <a:spcPts val="0"/>
              </a:spcAft>
              <a:buClr>
                <a:schemeClr val="dk1"/>
              </a:buClr>
              <a:buSzPts val="1100"/>
              <a:buFont typeface="Arial" panose="020B0604020202020204"/>
              <a:buNone/>
            </a:pPr>
            <a:r>
              <a:rPr lang="en-GB" sz="1050">
                <a:solidFill>
                  <a:srgbClr val="D4D4D4"/>
                </a:solidFill>
                <a:highlight>
                  <a:srgbClr val="1E1E1E"/>
                </a:highlight>
                <a:latin typeface="Courier New" panose="02070309020205020404"/>
                <a:ea typeface="Courier New" panose="02070309020205020404"/>
                <a:cs typeface="Courier New" panose="02070309020205020404"/>
                <a:sym typeface="Courier New" panose="02070309020205020404"/>
              </a:rPr>
              <a:t>    </a:t>
            </a:r>
            <a:r>
              <a:rPr lang="en-GB" sz="1050">
                <a:solidFill>
                  <a:srgbClr val="9CDCFE"/>
                </a:solidFill>
                <a:highlight>
                  <a:srgbClr val="1E1E1E"/>
                </a:highlight>
                <a:latin typeface="Courier New" panose="02070309020205020404"/>
                <a:ea typeface="Courier New" panose="02070309020205020404"/>
                <a:cs typeface="Courier New" panose="02070309020205020404"/>
                <a:sym typeface="Courier New" panose="02070309020205020404"/>
              </a:rPr>
              <a:t>sample_means</a:t>
            </a:r>
            <a:r>
              <a:rPr lang="en-GB" sz="1050">
                <a:solidFill>
                  <a:srgbClr val="D4D4D4"/>
                </a:solidFill>
                <a:highlight>
                  <a:srgbClr val="1E1E1E"/>
                </a:highlight>
                <a:latin typeface="Courier New" panose="02070309020205020404"/>
                <a:ea typeface="Courier New" panose="02070309020205020404"/>
                <a:cs typeface="Courier New" panose="02070309020205020404"/>
                <a:sym typeface="Courier New" panose="02070309020205020404"/>
              </a:rPr>
              <a:t>.</a:t>
            </a:r>
            <a:r>
              <a:rPr lang="en-GB" sz="1050">
                <a:solidFill>
                  <a:srgbClr val="DCDCAA"/>
                </a:solidFill>
                <a:highlight>
                  <a:srgbClr val="1E1E1E"/>
                </a:highlight>
                <a:latin typeface="Courier New" panose="02070309020205020404"/>
                <a:ea typeface="Courier New" panose="02070309020205020404"/>
                <a:cs typeface="Courier New" panose="02070309020205020404"/>
                <a:sym typeface="Courier New" panose="02070309020205020404"/>
              </a:rPr>
              <a:t>append</a:t>
            </a:r>
            <a:r>
              <a:rPr lang="en-GB" sz="1050">
                <a:solidFill>
                  <a:srgbClr val="D4D4D4"/>
                </a:solidFill>
                <a:highlight>
                  <a:srgbClr val="1E1E1E"/>
                </a:highlight>
                <a:latin typeface="Courier New" panose="02070309020205020404"/>
                <a:ea typeface="Courier New" panose="02070309020205020404"/>
                <a:cs typeface="Courier New" panose="02070309020205020404"/>
                <a:sym typeface="Courier New" panose="02070309020205020404"/>
              </a:rPr>
              <a:t>(</a:t>
            </a:r>
            <a:r>
              <a:rPr lang="en-GB" sz="1050">
                <a:solidFill>
                  <a:srgbClr val="4EC9B0"/>
                </a:solidFill>
                <a:highlight>
                  <a:srgbClr val="1E1E1E"/>
                </a:highlight>
                <a:latin typeface="Courier New" panose="02070309020205020404"/>
                <a:ea typeface="Courier New" panose="02070309020205020404"/>
                <a:cs typeface="Courier New" panose="02070309020205020404"/>
                <a:sym typeface="Courier New" panose="02070309020205020404"/>
              </a:rPr>
              <a:t>np</a:t>
            </a:r>
            <a:r>
              <a:rPr lang="en-GB" sz="1050">
                <a:solidFill>
                  <a:srgbClr val="D4D4D4"/>
                </a:solidFill>
                <a:highlight>
                  <a:srgbClr val="1E1E1E"/>
                </a:highlight>
                <a:latin typeface="Courier New" panose="02070309020205020404"/>
                <a:ea typeface="Courier New" panose="02070309020205020404"/>
                <a:cs typeface="Courier New" panose="02070309020205020404"/>
                <a:sym typeface="Courier New" panose="02070309020205020404"/>
              </a:rPr>
              <a:t>.</a:t>
            </a:r>
            <a:r>
              <a:rPr lang="en-GB" sz="1050">
                <a:solidFill>
                  <a:srgbClr val="4EC9B0"/>
                </a:solidFill>
                <a:highlight>
                  <a:srgbClr val="1E1E1E"/>
                </a:highlight>
                <a:latin typeface="Courier New" panose="02070309020205020404"/>
                <a:ea typeface="Courier New" panose="02070309020205020404"/>
                <a:cs typeface="Courier New" panose="02070309020205020404"/>
                <a:sym typeface="Courier New" panose="02070309020205020404"/>
              </a:rPr>
              <a:t>random</a:t>
            </a:r>
            <a:r>
              <a:rPr lang="en-GB" sz="1050">
                <a:solidFill>
                  <a:srgbClr val="D4D4D4"/>
                </a:solidFill>
                <a:highlight>
                  <a:srgbClr val="1E1E1E"/>
                </a:highlight>
                <a:latin typeface="Courier New" panose="02070309020205020404"/>
                <a:ea typeface="Courier New" panose="02070309020205020404"/>
                <a:cs typeface="Courier New" panose="02070309020205020404"/>
                <a:sym typeface="Courier New" panose="02070309020205020404"/>
              </a:rPr>
              <a:t>.</a:t>
            </a:r>
            <a:r>
              <a:rPr lang="en-GB" sz="1050">
                <a:solidFill>
                  <a:srgbClr val="9CDCFE"/>
                </a:solidFill>
                <a:highlight>
                  <a:srgbClr val="1E1E1E"/>
                </a:highlight>
                <a:latin typeface="Courier New" panose="02070309020205020404"/>
                <a:ea typeface="Courier New" panose="02070309020205020404"/>
                <a:cs typeface="Courier New" panose="02070309020205020404"/>
                <a:sym typeface="Courier New" panose="02070309020205020404"/>
              </a:rPr>
              <a:t>choice</a:t>
            </a:r>
            <a:r>
              <a:rPr lang="en-GB" sz="1050">
                <a:solidFill>
                  <a:srgbClr val="D4D4D4"/>
                </a:solidFill>
                <a:highlight>
                  <a:srgbClr val="1E1E1E"/>
                </a:highlight>
                <a:latin typeface="Courier New" panose="02070309020205020404"/>
                <a:ea typeface="Courier New" panose="02070309020205020404"/>
                <a:cs typeface="Courier New" panose="02070309020205020404"/>
                <a:sym typeface="Courier New" panose="02070309020205020404"/>
              </a:rPr>
              <a:t>(</a:t>
            </a:r>
            <a:r>
              <a:rPr lang="en-GB" sz="1050">
                <a:solidFill>
                  <a:srgbClr val="9CDCFE"/>
                </a:solidFill>
                <a:highlight>
                  <a:srgbClr val="1E1E1E"/>
                </a:highlight>
                <a:latin typeface="Courier New" panose="02070309020205020404"/>
                <a:ea typeface="Courier New" panose="02070309020205020404"/>
                <a:cs typeface="Courier New" panose="02070309020205020404"/>
                <a:sym typeface="Courier New" panose="02070309020205020404"/>
              </a:rPr>
              <a:t>binom_dist</a:t>
            </a:r>
            <a:r>
              <a:rPr lang="en-GB" sz="1050">
                <a:solidFill>
                  <a:srgbClr val="D4D4D4"/>
                </a:solidFill>
                <a:highlight>
                  <a:srgbClr val="1E1E1E"/>
                </a:highlight>
                <a:latin typeface="Courier New" panose="02070309020205020404"/>
                <a:ea typeface="Courier New" panose="02070309020205020404"/>
                <a:cs typeface="Courier New" panose="02070309020205020404"/>
                <a:sym typeface="Courier New" panose="02070309020205020404"/>
              </a:rPr>
              <a:t>, </a:t>
            </a:r>
            <a:r>
              <a:rPr lang="en-GB" sz="1050">
                <a:solidFill>
                  <a:srgbClr val="B5CEA8"/>
                </a:solidFill>
                <a:highlight>
                  <a:srgbClr val="1E1E1E"/>
                </a:highlight>
                <a:latin typeface="Courier New" panose="02070309020205020404"/>
                <a:ea typeface="Courier New" panose="02070309020205020404"/>
                <a:cs typeface="Courier New" panose="02070309020205020404"/>
                <a:sym typeface="Courier New" panose="02070309020205020404"/>
              </a:rPr>
              <a:t>100</a:t>
            </a:r>
            <a:r>
              <a:rPr lang="en-GB" sz="1050">
                <a:solidFill>
                  <a:srgbClr val="D4D4D4"/>
                </a:solidFill>
                <a:highlight>
                  <a:srgbClr val="1E1E1E"/>
                </a:highlight>
                <a:latin typeface="Courier New" panose="02070309020205020404"/>
                <a:ea typeface="Courier New" panose="02070309020205020404"/>
                <a:cs typeface="Courier New" panose="02070309020205020404"/>
                <a:sym typeface="Courier New" panose="02070309020205020404"/>
              </a:rPr>
              <a:t>, </a:t>
            </a:r>
            <a:r>
              <a:rPr lang="en-GB" sz="1050">
                <a:solidFill>
                  <a:srgbClr val="9CDCFE"/>
                </a:solidFill>
                <a:highlight>
                  <a:srgbClr val="1E1E1E"/>
                </a:highlight>
                <a:latin typeface="Courier New" panose="02070309020205020404"/>
                <a:ea typeface="Courier New" panose="02070309020205020404"/>
                <a:cs typeface="Courier New" panose="02070309020205020404"/>
                <a:sym typeface="Courier New" panose="02070309020205020404"/>
              </a:rPr>
              <a:t>replace</a:t>
            </a:r>
            <a:r>
              <a:rPr lang="en-GB" sz="1050">
                <a:solidFill>
                  <a:srgbClr val="D4D4D4"/>
                </a:solidFill>
                <a:highlight>
                  <a:srgbClr val="1E1E1E"/>
                </a:highlight>
                <a:latin typeface="Courier New" panose="02070309020205020404"/>
                <a:ea typeface="Courier New" panose="02070309020205020404"/>
                <a:cs typeface="Courier New" panose="02070309020205020404"/>
                <a:sym typeface="Courier New" panose="02070309020205020404"/>
              </a:rPr>
              <a:t>=</a:t>
            </a:r>
            <a:r>
              <a:rPr lang="en-GB" sz="1050">
                <a:solidFill>
                  <a:srgbClr val="569CD6"/>
                </a:solidFill>
                <a:highlight>
                  <a:srgbClr val="1E1E1E"/>
                </a:highlight>
                <a:latin typeface="Courier New" panose="02070309020205020404"/>
                <a:ea typeface="Courier New" panose="02070309020205020404"/>
                <a:cs typeface="Courier New" panose="02070309020205020404"/>
                <a:sym typeface="Courier New" panose="02070309020205020404"/>
              </a:rPr>
              <a:t>True</a:t>
            </a:r>
            <a:r>
              <a:rPr lang="en-GB" sz="1050">
                <a:solidFill>
                  <a:srgbClr val="D4D4D4"/>
                </a:solidFill>
                <a:highlight>
                  <a:srgbClr val="1E1E1E"/>
                </a:highlight>
                <a:latin typeface="Courier New" panose="02070309020205020404"/>
                <a:ea typeface="Courier New" panose="02070309020205020404"/>
                <a:cs typeface="Courier New" panose="02070309020205020404"/>
                <a:sym typeface="Courier New" panose="02070309020205020404"/>
              </a:rPr>
              <a:t>).</a:t>
            </a:r>
            <a:r>
              <a:rPr lang="en-GB" sz="1050">
                <a:solidFill>
                  <a:srgbClr val="DCDCAA"/>
                </a:solidFill>
                <a:highlight>
                  <a:srgbClr val="1E1E1E"/>
                </a:highlight>
                <a:latin typeface="Courier New" panose="02070309020205020404"/>
                <a:ea typeface="Courier New" panose="02070309020205020404"/>
                <a:cs typeface="Courier New" panose="02070309020205020404"/>
                <a:sym typeface="Courier New" panose="02070309020205020404"/>
              </a:rPr>
              <a:t>mean</a:t>
            </a:r>
            <a:r>
              <a:rPr lang="en-GB" sz="1050">
                <a:solidFill>
                  <a:srgbClr val="D4D4D4"/>
                </a:solidFill>
                <a:highlight>
                  <a:srgbClr val="1E1E1E"/>
                </a:highlight>
                <a:latin typeface="Courier New" panose="02070309020205020404"/>
                <a:ea typeface="Courier New" panose="02070309020205020404"/>
                <a:cs typeface="Courier New" panose="02070309020205020404"/>
                <a:sym typeface="Courier New" panose="02070309020205020404"/>
              </a:rPr>
              <a:t>())</a:t>
            </a:r>
            <a:endParaRPr sz="1050">
              <a:solidFill>
                <a:srgbClr val="D4D4D4"/>
              </a:solidFill>
              <a:highlight>
                <a:srgbClr val="1E1E1E"/>
              </a:highlight>
              <a:latin typeface="Courier New" panose="02070309020205020404"/>
              <a:ea typeface="Courier New" panose="02070309020205020404"/>
              <a:cs typeface="Courier New" panose="02070309020205020404"/>
              <a:sym typeface="Courier New" panose="02070309020205020404"/>
            </a:endParaRPr>
          </a:p>
          <a:p>
            <a:pPr marL="0" lvl="0" indent="0" algn="l" rtl="0">
              <a:lnSpc>
                <a:spcPct val="136000"/>
              </a:lnSpc>
              <a:spcBef>
                <a:spcPts val="0"/>
              </a:spcBef>
              <a:spcAft>
                <a:spcPts val="0"/>
              </a:spcAft>
              <a:buClr>
                <a:schemeClr val="dk1"/>
              </a:buClr>
              <a:buSzPts val="1100"/>
              <a:buFont typeface="Arial" panose="020B0604020202020204"/>
              <a:buNone/>
            </a:pPr>
            <a:r>
              <a:rPr lang="en-GB" sz="1050">
                <a:solidFill>
                  <a:srgbClr val="9CDCFE"/>
                </a:solidFill>
                <a:highlight>
                  <a:srgbClr val="1E1E1E"/>
                </a:highlight>
                <a:latin typeface="Courier New" panose="02070309020205020404"/>
                <a:ea typeface="Courier New" panose="02070309020205020404"/>
                <a:cs typeface="Courier New" panose="02070309020205020404"/>
                <a:sym typeface="Courier New" panose="02070309020205020404"/>
              </a:rPr>
              <a:t>fig</a:t>
            </a:r>
            <a:r>
              <a:rPr lang="en-GB" sz="1050">
                <a:solidFill>
                  <a:srgbClr val="D4D4D4"/>
                </a:solidFill>
                <a:highlight>
                  <a:srgbClr val="1E1E1E"/>
                </a:highlight>
                <a:latin typeface="Courier New" panose="02070309020205020404"/>
                <a:ea typeface="Courier New" panose="02070309020205020404"/>
                <a:cs typeface="Courier New" panose="02070309020205020404"/>
                <a:sym typeface="Courier New" panose="02070309020205020404"/>
              </a:rPr>
              <a:t>, </a:t>
            </a:r>
            <a:r>
              <a:rPr lang="en-GB" sz="1050">
                <a:solidFill>
                  <a:srgbClr val="9CDCFE"/>
                </a:solidFill>
                <a:highlight>
                  <a:srgbClr val="1E1E1E"/>
                </a:highlight>
                <a:latin typeface="Courier New" panose="02070309020205020404"/>
                <a:ea typeface="Courier New" panose="02070309020205020404"/>
                <a:cs typeface="Courier New" panose="02070309020205020404"/>
                <a:sym typeface="Courier New" panose="02070309020205020404"/>
              </a:rPr>
              <a:t>ax</a:t>
            </a:r>
            <a:r>
              <a:rPr lang="en-GB" sz="1050">
                <a:solidFill>
                  <a:srgbClr val="D4D4D4"/>
                </a:solidFill>
                <a:highlight>
                  <a:srgbClr val="1E1E1E"/>
                </a:highlight>
                <a:latin typeface="Courier New" panose="02070309020205020404"/>
                <a:ea typeface="Courier New" panose="02070309020205020404"/>
                <a:cs typeface="Courier New" panose="02070309020205020404"/>
                <a:sym typeface="Courier New" panose="02070309020205020404"/>
              </a:rPr>
              <a:t>=</a:t>
            </a:r>
            <a:r>
              <a:rPr lang="en-GB" sz="1050">
                <a:solidFill>
                  <a:srgbClr val="4EC9B0"/>
                </a:solidFill>
                <a:highlight>
                  <a:srgbClr val="1E1E1E"/>
                </a:highlight>
                <a:latin typeface="Courier New" panose="02070309020205020404"/>
                <a:ea typeface="Courier New" panose="02070309020205020404"/>
                <a:cs typeface="Courier New" panose="02070309020205020404"/>
                <a:sym typeface="Courier New" panose="02070309020205020404"/>
              </a:rPr>
              <a:t>plt</a:t>
            </a:r>
            <a:r>
              <a:rPr lang="en-GB" sz="1050">
                <a:solidFill>
                  <a:srgbClr val="D4D4D4"/>
                </a:solidFill>
                <a:highlight>
                  <a:srgbClr val="1E1E1E"/>
                </a:highlight>
                <a:latin typeface="Courier New" panose="02070309020205020404"/>
                <a:ea typeface="Courier New" panose="02070309020205020404"/>
                <a:cs typeface="Courier New" panose="02070309020205020404"/>
                <a:sym typeface="Courier New" panose="02070309020205020404"/>
              </a:rPr>
              <a:t>.</a:t>
            </a:r>
            <a:r>
              <a:rPr lang="en-GB" sz="1050">
                <a:solidFill>
                  <a:srgbClr val="DCDCAA"/>
                </a:solidFill>
                <a:highlight>
                  <a:srgbClr val="1E1E1E"/>
                </a:highlight>
                <a:latin typeface="Courier New" panose="02070309020205020404"/>
                <a:ea typeface="Courier New" panose="02070309020205020404"/>
                <a:cs typeface="Courier New" panose="02070309020205020404"/>
                <a:sym typeface="Courier New" panose="02070309020205020404"/>
              </a:rPr>
              <a:t>subplots</a:t>
            </a:r>
            <a:r>
              <a:rPr lang="en-GB" sz="1050">
                <a:solidFill>
                  <a:srgbClr val="D4D4D4"/>
                </a:solidFill>
                <a:highlight>
                  <a:srgbClr val="1E1E1E"/>
                </a:highlight>
                <a:latin typeface="Courier New" panose="02070309020205020404"/>
                <a:ea typeface="Courier New" panose="02070309020205020404"/>
                <a:cs typeface="Courier New" panose="02070309020205020404"/>
                <a:sym typeface="Courier New" panose="02070309020205020404"/>
              </a:rPr>
              <a:t>()</a:t>
            </a:r>
            <a:endParaRPr sz="1050">
              <a:solidFill>
                <a:srgbClr val="D4D4D4"/>
              </a:solidFill>
              <a:highlight>
                <a:srgbClr val="1E1E1E"/>
              </a:highlight>
              <a:latin typeface="Courier New" panose="02070309020205020404"/>
              <a:ea typeface="Courier New" panose="02070309020205020404"/>
              <a:cs typeface="Courier New" panose="02070309020205020404"/>
              <a:sym typeface="Courier New" panose="02070309020205020404"/>
            </a:endParaRPr>
          </a:p>
          <a:p>
            <a:pPr marL="0" lvl="0" indent="0" algn="l" rtl="0">
              <a:lnSpc>
                <a:spcPct val="136000"/>
              </a:lnSpc>
              <a:spcBef>
                <a:spcPts val="0"/>
              </a:spcBef>
              <a:spcAft>
                <a:spcPts val="0"/>
              </a:spcAft>
              <a:buClr>
                <a:schemeClr val="dk1"/>
              </a:buClr>
              <a:buSzPts val="1100"/>
              <a:buFont typeface="Arial" panose="020B0604020202020204"/>
              <a:buNone/>
            </a:pPr>
            <a:r>
              <a:rPr lang="en-GB" sz="1050">
                <a:solidFill>
                  <a:srgbClr val="9CDCFE"/>
                </a:solidFill>
                <a:highlight>
                  <a:srgbClr val="1E1E1E"/>
                </a:highlight>
                <a:latin typeface="Courier New" panose="02070309020205020404"/>
                <a:ea typeface="Courier New" panose="02070309020205020404"/>
                <a:cs typeface="Courier New" panose="02070309020205020404"/>
                <a:sym typeface="Courier New" panose="02070309020205020404"/>
              </a:rPr>
              <a:t>ax</a:t>
            </a:r>
            <a:r>
              <a:rPr lang="en-GB" sz="1050">
                <a:solidFill>
                  <a:srgbClr val="D4D4D4"/>
                </a:solidFill>
                <a:highlight>
                  <a:srgbClr val="1E1E1E"/>
                </a:highlight>
                <a:latin typeface="Courier New" panose="02070309020205020404"/>
                <a:ea typeface="Courier New" panose="02070309020205020404"/>
                <a:cs typeface="Courier New" panose="02070309020205020404"/>
                <a:sym typeface="Courier New" panose="02070309020205020404"/>
              </a:rPr>
              <a:t>=</a:t>
            </a:r>
            <a:r>
              <a:rPr lang="en-GB" sz="1050">
                <a:solidFill>
                  <a:srgbClr val="4EC9B0"/>
                </a:solidFill>
                <a:highlight>
                  <a:srgbClr val="1E1E1E"/>
                </a:highlight>
                <a:latin typeface="Courier New" panose="02070309020205020404"/>
                <a:ea typeface="Courier New" panose="02070309020205020404"/>
                <a:cs typeface="Courier New" panose="02070309020205020404"/>
                <a:sym typeface="Courier New" panose="02070309020205020404"/>
              </a:rPr>
              <a:t>plt</a:t>
            </a:r>
            <a:r>
              <a:rPr lang="en-GB" sz="1050">
                <a:solidFill>
                  <a:srgbClr val="D4D4D4"/>
                </a:solidFill>
                <a:highlight>
                  <a:srgbClr val="1E1E1E"/>
                </a:highlight>
                <a:latin typeface="Courier New" panose="02070309020205020404"/>
                <a:ea typeface="Courier New" panose="02070309020205020404"/>
                <a:cs typeface="Courier New" panose="02070309020205020404"/>
                <a:sym typeface="Courier New" panose="02070309020205020404"/>
              </a:rPr>
              <a:t>.</a:t>
            </a:r>
            <a:r>
              <a:rPr lang="en-GB" sz="1050">
                <a:solidFill>
                  <a:srgbClr val="DCDCAA"/>
                </a:solidFill>
                <a:highlight>
                  <a:srgbClr val="1E1E1E"/>
                </a:highlight>
                <a:latin typeface="Courier New" panose="02070309020205020404"/>
                <a:ea typeface="Courier New" panose="02070309020205020404"/>
                <a:cs typeface="Courier New" panose="02070309020205020404"/>
                <a:sym typeface="Courier New" panose="02070309020205020404"/>
              </a:rPr>
              <a:t>hist</a:t>
            </a:r>
            <a:r>
              <a:rPr lang="en-GB" sz="1050">
                <a:solidFill>
                  <a:srgbClr val="D4D4D4"/>
                </a:solidFill>
                <a:highlight>
                  <a:srgbClr val="1E1E1E"/>
                </a:highlight>
                <a:latin typeface="Courier New" panose="02070309020205020404"/>
                <a:ea typeface="Courier New" panose="02070309020205020404"/>
                <a:cs typeface="Courier New" panose="02070309020205020404"/>
                <a:sym typeface="Courier New" panose="02070309020205020404"/>
              </a:rPr>
              <a:t>(</a:t>
            </a:r>
            <a:r>
              <a:rPr lang="en-GB" sz="1050">
                <a:solidFill>
                  <a:srgbClr val="9CDCFE"/>
                </a:solidFill>
                <a:highlight>
                  <a:srgbClr val="1E1E1E"/>
                </a:highlight>
                <a:latin typeface="Courier New" panose="02070309020205020404"/>
                <a:ea typeface="Courier New" panose="02070309020205020404"/>
                <a:cs typeface="Courier New" panose="02070309020205020404"/>
                <a:sym typeface="Courier New" panose="02070309020205020404"/>
              </a:rPr>
              <a:t>sample_means</a:t>
            </a:r>
            <a:r>
              <a:rPr lang="en-GB" sz="1050">
                <a:solidFill>
                  <a:srgbClr val="D4D4D4"/>
                </a:solidFill>
                <a:highlight>
                  <a:srgbClr val="1E1E1E"/>
                </a:highlight>
                <a:latin typeface="Courier New" panose="02070309020205020404"/>
                <a:ea typeface="Courier New" panose="02070309020205020404"/>
                <a:cs typeface="Courier New" panose="02070309020205020404"/>
                <a:sym typeface="Courier New" panose="02070309020205020404"/>
              </a:rPr>
              <a:t>)</a:t>
            </a:r>
            <a:endParaRPr sz="1050">
              <a:solidFill>
                <a:srgbClr val="D4D4D4"/>
              </a:solidFill>
              <a:highlight>
                <a:srgbClr val="1E1E1E"/>
              </a:highlight>
              <a:latin typeface="Courier New" panose="02070309020205020404"/>
              <a:ea typeface="Courier New" panose="02070309020205020404"/>
              <a:cs typeface="Courier New" panose="02070309020205020404"/>
              <a:sym typeface="Courier New" panose="02070309020205020404"/>
            </a:endParaRPr>
          </a:p>
          <a:p>
            <a:pPr marL="0" lvl="0" indent="0" algn="l" rtl="0">
              <a:lnSpc>
                <a:spcPct val="136000"/>
              </a:lnSpc>
              <a:spcBef>
                <a:spcPts val="0"/>
              </a:spcBef>
              <a:spcAft>
                <a:spcPts val="0"/>
              </a:spcAft>
              <a:buClr>
                <a:schemeClr val="dk1"/>
              </a:buClr>
              <a:buSzPts val="1100"/>
              <a:buFont typeface="Arial" panose="020B0604020202020204"/>
              <a:buNone/>
            </a:pPr>
            <a:r>
              <a:rPr lang="en-GB" sz="1050">
                <a:solidFill>
                  <a:srgbClr val="4EC9B0"/>
                </a:solidFill>
                <a:highlight>
                  <a:srgbClr val="1E1E1E"/>
                </a:highlight>
                <a:latin typeface="Courier New" panose="02070309020205020404"/>
                <a:ea typeface="Courier New" panose="02070309020205020404"/>
                <a:cs typeface="Courier New" panose="02070309020205020404"/>
                <a:sym typeface="Courier New" panose="02070309020205020404"/>
              </a:rPr>
              <a:t>st</a:t>
            </a:r>
            <a:r>
              <a:rPr lang="en-GB" sz="1050">
                <a:solidFill>
                  <a:srgbClr val="D4D4D4"/>
                </a:solidFill>
                <a:highlight>
                  <a:srgbClr val="1E1E1E"/>
                </a:highlight>
                <a:latin typeface="Courier New" panose="02070309020205020404"/>
                <a:ea typeface="Courier New" panose="02070309020205020404"/>
                <a:cs typeface="Courier New" panose="02070309020205020404"/>
                <a:sym typeface="Courier New" panose="02070309020205020404"/>
              </a:rPr>
              <a:t>.</a:t>
            </a:r>
            <a:r>
              <a:rPr lang="en-GB" sz="1050">
                <a:solidFill>
                  <a:srgbClr val="9CDCFE"/>
                </a:solidFill>
                <a:highlight>
                  <a:srgbClr val="1E1E1E"/>
                </a:highlight>
                <a:latin typeface="Courier New" panose="02070309020205020404"/>
                <a:ea typeface="Courier New" panose="02070309020205020404"/>
                <a:cs typeface="Courier New" panose="02070309020205020404"/>
                <a:sym typeface="Courier New" panose="02070309020205020404"/>
              </a:rPr>
              <a:t>pyplot</a:t>
            </a:r>
            <a:r>
              <a:rPr lang="en-GB" sz="1050">
                <a:solidFill>
                  <a:srgbClr val="D4D4D4"/>
                </a:solidFill>
                <a:highlight>
                  <a:srgbClr val="1E1E1E"/>
                </a:highlight>
                <a:latin typeface="Courier New" panose="02070309020205020404"/>
                <a:ea typeface="Courier New" panose="02070309020205020404"/>
                <a:cs typeface="Courier New" panose="02070309020205020404"/>
                <a:sym typeface="Courier New" panose="02070309020205020404"/>
              </a:rPr>
              <a:t>(</a:t>
            </a:r>
            <a:r>
              <a:rPr lang="en-GB" sz="1050">
                <a:solidFill>
                  <a:srgbClr val="9CDCFE"/>
                </a:solidFill>
                <a:highlight>
                  <a:srgbClr val="1E1E1E"/>
                </a:highlight>
                <a:latin typeface="Courier New" panose="02070309020205020404"/>
                <a:ea typeface="Courier New" panose="02070309020205020404"/>
                <a:cs typeface="Courier New" panose="02070309020205020404"/>
                <a:sym typeface="Courier New" panose="02070309020205020404"/>
              </a:rPr>
              <a:t>fig</a:t>
            </a:r>
            <a:r>
              <a:rPr lang="en-GB" sz="1050">
                <a:solidFill>
                  <a:srgbClr val="D4D4D4"/>
                </a:solidFill>
                <a:highlight>
                  <a:srgbClr val="1E1E1E"/>
                </a:highlight>
                <a:latin typeface="Courier New" panose="02070309020205020404"/>
                <a:ea typeface="Courier New" panose="02070309020205020404"/>
                <a:cs typeface="Courier New" panose="02070309020205020404"/>
                <a:sym typeface="Courier New" panose="02070309020205020404"/>
              </a:rPr>
              <a:t>)</a:t>
            </a:r>
            <a:endParaRPr sz="1050">
              <a:solidFill>
                <a:srgbClr val="D4D4D4"/>
              </a:solidFill>
              <a:highlight>
                <a:srgbClr val="1E1E1E"/>
              </a:highlight>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1200"/>
              </a:spcAft>
              <a:buNone/>
            </a:p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43" name="Shape 143"/>
        <p:cNvGrpSpPr/>
        <p:nvPr/>
      </p:nvGrpSpPr>
      <p:grpSpPr>
        <a:xfrm>
          <a:off x="0" y="0"/>
          <a:ext cx="0" cy="0"/>
          <a:chOff x="0" y="0"/>
          <a:chExt cx="0" cy="0"/>
        </a:xfrm>
      </p:grpSpPr>
      <p:sp>
        <p:nvSpPr>
          <p:cNvPr id="144" name="Google Shape;144;p28"/>
          <p:cNvSpPr txBox="1"/>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000"/>
              <a:buFont typeface="Arial" panose="020B0604020202020204"/>
              <a:buNone/>
            </a:pPr>
            <a:r>
              <a:rPr lang="en-GB"/>
              <a:t>Streamlit Plotting Demo</a:t>
            </a:r>
            <a:endParaRPr lang="en-GB"/>
          </a:p>
        </p:txBody>
      </p:sp>
      <p:sp>
        <p:nvSpPr>
          <p:cNvPr id="145" name="Google Shape;145;p28"/>
          <p:cNvSpPr txBox="1"/>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t>Run our file locally </a:t>
            </a:r>
            <a:endParaRPr lang="en-GB"/>
          </a:p>
          <a:p>
            <a:pPr marL="0" lvl="0" indent="0" algn="l" rtl="0">
              <a:spcBef>
                <a:spcPts val="1200"/>
              </a:spcBef>
              <a:spcAft>
                <a:spcPts val="0"/>
              </a:spcAft>
              <a:buClr>
                <a:schemeClr val="dk1"/>
              </a:buClr>
              <a:buSzPts val="1100"/>
              <a:buFont typeface="Arial" panose="020B0604020202020204"/>
              <a:buNone/>
            </a:pPr>
            <a:r>
              <a:rPr lang="en-GB"/>
              <a:t>Open a new anaconda prompt</a:t>
            </a:r>
            <a:endParaRPr lang="en-GB"/>
          </a:p>
          <a:p>
            <a:pPr marL="0" lvl="0" indent="0" algn="l" rtl="0">
              <a:spcBef>
                <a:spcPts val="1200"/>
              </a:spcBef>
              <a:spcAft>
                <a:spcPts val="0"/>
              </a:spcAft>
              <a:buClr>
                <a:schemeClr val="dk1"/>
              </a:buClr>
              <a:buSzPts val="1100"/>
              <a:buFont typeface="Arial" panose="020B0604020202020204"/>
              <a:buNone/>
            </a:pPr>
            <a:r>
              <a:rPr lang="en-GB" b="1"/>
              <a:t>cd myfirstapp</a:t>
            </a:r>
            <a:endParaRPr b="1"/>
          </a:p>
          <a:p>
            <a:pPr marL="0" lvl="0" indent="0" algn="l" rtl="0">
              <a:spcBef>
                <a:spcPts val="1200"/>
              </a:spcBef>
              <a:spcAft>
                <a:spcPts val="0"/>
              </a:spcAft>
              <a:buClr>
                <a:schemeClr val="dk1"/>
              </a:buClr>
              <a:buSzPts val="1100"/>
              <a:buFont typeface="Arial" panose="020B0604020202020204"/>
              <a:buNone/>
            </a:pPr>
            <a:r>
              <a:rPr lang="en-GB" b="1"/>
              <a:t>streamlit run demo.py</a:t>
            </a:r>
            <a:endParaRPr b="1"/>
          </a:p>
          <a:p>
            <a:pPr marL="0" lvl="0" indent="0" algn="l" rtl="0">
              <a:spcBef>
                <a:spcPts val="1200"/>
              </a:spcBef>
              <a:spcAft>
                <a:spcPts val="1200"/>
              </a:spcAft>
              <a:buNone/>
            </a:p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49" name="Shape 149"/>
        <p:cNvGrpSpPr/>
        <p:nvPr/>
      </p:nvGrpSpPr>
      <p:grpSpPr>
        <a:xfrm>
          <a:off x="0" y="0"/>
          <a:ext cx="0" cy="0"/>
          <a:chOff x="0" y="0"/>
          <a:chExt cx="0" cy="0"/>
        </a:xfrm>
      </p:grpSpPr>
      <p:sp>
        <p:nvSpPr>
          <p:cNvPr id="150" name="Google Shape;150;p29"/>
          <p:cNvSpPr txBox="1"/>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Code for pushing clt.py to github </a:t>
            </a:r>
            <a:endParaRPr lang="en-GB"/>
          </a:p>
        </p:txBody>
      </p:sp>
      <p:sp>
        <p:nvSpPr>
          <p:cNvPr id="151" name="Google Shape;151;p29"/>
          <p:cNvSpPr txBox="1"/>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Clr>
                <a:schemeClr val="dk1"/>
              </a:buClr>
              <a:buSzPts val="1100"/>
              <a:buFont typeface="Arial" panose="020B0604020202020204"/>
              <a:buNone/>
            </a:pPr>
            <a:r>
              <a:rPr lang="en-GB"/>
              <a:t>git init</a:t>
            </a:r>
            <a:endParaRPr lang="en-GB"/>
          </a:p>
          <a:p>
            <a:pPr marL="0" lvl="0" indent="0" algn="l" rtl="0">
              <a:spcBef>
                <a:spcPts val="1200"/>
              </a:spcBef>
              <a:spcAft>
                <a:spcPts val="0"/>
              </a:spcAft>
              <a:buNone/>
            </a:pPr>
            <a:r>
              <a:rPr lang="en-GB"/>
              <a:t>git add .</a:t>
            </a:r>
            <a:endParaRPr lang="en-GB"/>
          </a:p>
          <a:p>
            <a:pPr marL="0" lvl="0" indent="0" algn="l" rtl="0">
              <a:spcBef>
                <a:spcPts val="1200"/>
              </a:spcBef>
              <a:spcAft>
                <a:spcPts val="0"/>
              </a:spcAft>
              <a:buClr>
                <a:schemeClr val="dk1"/>
              </a:buClr>
              <a:buSzPts val="1100"/>
              <a:buFont typeface="Arial" panose="020B0604020202020204"/>
              <a:buNone/>
            </a:pPr>
            <a:r>
              <a:rPr lang="en-GB"/>
              <a:t>g</a:t>
            </a:r>
            <a:r>
              <a:rPr lang="en-GB"/>
              <a:t>it status</a:t>
            </a:r>
            <a:endParaRPr lang="en-GB"/>
          </a:p>
          <a:p>
            <a:pPr marL="0" lvl="0" indent="0" algn="l" rtl="0">
              <a:spcBef>
                <a:spcPts val="1200"/>
              </a:spcBef>
              <a:spcAft>
                <a:spcPts val="0"/>
              </a:spcAft>
              <a:buClr>
                <a:schemeClr val="dk1"/>
              </a:buClr>
              <a:buSzPts val="1100"/>
              <a:buFont typeface="Arial" panose="020B0604020202020204"/>
              <a:buNone/>
            </a:pPr>
            <a:r>
              <a:rPr lang="en-GB"/>
              <a:t>git commit -m "first commit"</a:t>
            </a:r>
            <a:endParaRPr lang="en-GB"/>
          </a:p>
          <a:p>
            <a:pPr marL="0" lvl="0" indent="0" algn="l" rtl="0">
              <a:spcBef>
                <a:spcPts val="1200"/>
              </a:spcBef>
              <a:spcAft>
                <a:spcPts val="0"/>
              </a:spcAft>
              <a:buClr>
                <a:schemeClr val="dk1"/>
              </a:buClr>
              <a:buSzPts val="1100"/>
              <a:buFont typeface="Arial" panose="020B0604020202020204"/>
              <a:buNone/>
            </a:pPr>
            <a:r>
              <a:rPr lang="en-GB"/>
              <a:t>git remote add origin https://github.com/davidgldemo/myfirstapp.git</a:t>
            </a:r>
            <a:endParaRPr lang="en-GB"/>
          </a:p>
          <a:p>
            <a:pPr marL="0" lvl="0" indent="0" algn="l" rtl="0">
              <a:spcBef>
                <a:spcPts val="1200"/>
              </a:spcBef>
              <a:spcAft>
                <a:spcPts val="0"/>
              </a:spcAft>
              <a:buClr>
                <a:schemeClr val="dk1"/>
              </a:buClr>
              <a:buSzPts val="1100"/>
              <a:buFont typeface="Arial" panose="020B0604020202020204"/>
              <a:buNone/>
            </a:pPr>
            <a:r>
              <a:rPr lang="en-GB"/>
              <a:t>git push -u origin master</a:t>
            </a:r>
            <a:endParaRPr lang="en-GB"/>
          </a:p>
          <a:p>
            <a:pPr marL="0" lvl="0" indent="0" algn="l" rtl="0">
              <a:spcBef>
                <a:spcPts val="1200"/>
              </a:spcBef>
              <a:spcAft>
                <a:spcPts val="1200"/>
              </a:spcAft>
              <a:buNone/>
            </a:p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55" name="Shape 155"/>
        <p:cNvGrpSpPr/>
        <p:nvPr/>
      </p:nvGrpSpPr>
      <p:grpSpPr>
        <a:xfrm>
          <a:off x="0" y="0"/>
          <a:ext cx="0" cy="0"/>
          <a:chOff x="0" y="0"/>
          <a:chExt cx="0" cy="0"/>
        </a:xfrm>
      </p:grpSpPr>
      <p:sp>
        <p:nvSpPr>
          <p:cNvPr id="156" name="Google Shape;156;p30"/>
          <p:cNvSpPr txBox="1"/>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Streamlit Sharing</a:t>
            </a:r>
            <a:endParaRPr lang="en-GB"/>
          </a:p>
        </p:txBody>
      </p:sp>
      <p:sp>
        <p:nvSpPr>
          <p:cNvPr id="157" name="Google Shape;157;p30"/>
          <p:cNvSpPr txBox="1"/>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61950" algn="l" rtl="0">
              <a:spcBef>
                <a:spcPts val="0"/>
              </a:spcBef>
              <a:spcAft>
                <a:spcPts val="0"/>
              </a:spcAft>
              <a:buClr>
                <a:schemeClr val="dk1"/>
              </a:buClr>
              <a:buSzPts val="2100"/>
              <a:buChar char="●"/>
            </a:pPr>
            <a:r>
              <a:rPr lang="en-GB" sz="2100">
                <a:solidFill>
                  <a:schemeClr val="dk1"/>
                </a:solidFill>
              </a:rPr>
              <a:t>Streamlit Sharing helps to </a:t>
            </a:r>
            <a:r>
              <a:rPr lang="en-GB" sz="2100">
                <a:solidFill>
                  <a:schemeClr val="dk1"/>
                </a:solidFill>
              </a:rPr>
              <a:t>Deploy, manage, and share your apps with the World directly from Streamlit — all for free.</a:t>
            </a:r>
            <a:endParaRPr sz="2100">
              <a:solidFill>
                <a:schemeClr val="dk1"/>
              </a:solidFill>
            </a:endParaRPr>
          </a:p>
          <a:p>
            <a:pPr marL="457200" lvl="0" indent="-361950" algn="l" rtl="0">
              <a:spcBef>
                <a:spcPts val="0"/>
              </a:spcBef>
              <a:spcAft>
                <a:spcPts val="0"/>
              </a:spcAft>
              <a:buClr>
                <a:schemeClr val="dk1"/>
              </a:buClr>
              <a:buSzPts val="2100"/>
              <a:buChar char="●"/>
            </a:pPr>
            <a:r>
              <a:rPr lang="en-GB" sz="2100">
                <a:solidFill>
                  <a:schemeClr val="dk1"/>
                </a:solidFill>
              </a:rPr>
              <a:t>Streamlit turns data scripts into shareable web apps in minutes.</a:t>
            </a:r>
            <a:endParaRPr sz="2100">
              <a:solidFill>
                <a:schemeClr val="dk1"/>
              </a:solidFill>
            </a:endParaRPr>
          </a:p>
          <a:p>
            <a:pPr marL="457200" lvl="0" indent="-361950" algn="l" rtl="0">
              <a:spcBef>
                <a:spcPts val="0"/>
              </a:spcBef>
              <a:spcAft>
                <a:spcPts val="0"/>
              </a:spcAft>
              <a:buClr>
                <a:schemeClr val="dk1"/>
              </a:buClr>
              <a:buSzPts val="2100"/>
              <a:buChar char="●"/>
            </a:pPr>
            <a:r>
              <a:rPr lang="en-GB" sz="2100">
                <a:solidFill>
                  <a:schemeClr val="dk1"/>
                </a:solidFill>
              </a:rPr>
              <a:t>All in pure Python. No front‑end experience required.</a:t>
            </a:r>
            <a:endParaRPr sz="2100">
              <a:solidFill>
                <a:schemeClr val="dk1"/>
              </a:solidFill>
            </a:endParaRPr>
          </a:p>
          <a:p>
            <a:pPr marL="457200" lvl="0" indent="-361950" algn="l" rtl="0">
              <a:spcBef>
                <a:spcPts val="0"/>
              </a:spcBef>
              <a:spcAft>
                <a:spcPts val="0"/>
              </a:spcAft>
              <a:buClr>
                <a:schemeClr val="dk1"/>
              </a:buClr>
              <a:buSzPts val="2100"/>
              <a:buChar char="●"/>
            </a:pPr>
            <a:r>
              <a:rPr lang="en-GB" sz="2100">
                <a:solidFill>
                  <a:schemeClr val="dk1"/>
                </a:solidFill>
              </a:rPr>
              <a:t>Step1 : Go to </a:t>
            </a:r>
            <a:r>
              <a:rPr lang="en-GB" sz="2100" b="1" u="sng">
                <a:solidFill>
                  <a:schemeClr val="hlink"/>
                </a:solidFill>
                <a:hlinkClick r:id="rId1"/>
              </a:rPr>
              <a:t>https://streamlit.io/</a:t>
            </a:r>
            <a:r>
              <a:rPr lang="en-GB" sz="2100" b="1">
                <a:solidFill>
                  <a:schemeClr val="dk1"/>
                </a:solidFill>
              </a:rPr>
              <a:t>   </a:t>
            </a:r>
            <a:endParaRPr lang="en-GB" sz="2100" b="1">
              <a:solidFill>
                <a:schemeClr val="dk1"/>
              </a:solidFill>
            </a:endParaRPr>
          </a:p>
          <a:p>
            <a:pPr marL="457200" lvl="0" indent="-342900" algn="l" rtl="0">
              <a:spcBef>
                <a:spcPts val="0"/>
              </a:spcBef>
              <a:spcAft>
                <a:spcPts val="0"/>
              </a:spcAft>
              <a:buSzPts val="1800"/>
              <a:buChar char="●"/>
            </a:pPr>
            <a:r>
              <a:rPr lang="en-GB"/>
              <a:t>Step2 : Sign up for community Cloud &gt; Get started &gt; Continue with Github </a:t>
            </a:r>
            <a:endParaRPr lang="en-GB"/>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61" name="Shape 161"/>
        <p:cNvGrpSpPr/>
        <p:nvPr/>
      </p:nvGrpSpPr>
      <p:grpSpPr>
        <a:xfrm>
          <a:off x="0" y="0"/>
          <a:ext cx="0" cy="0"/>
          <a:chOff x="0" y="0"/>
          <a:chExt cx="0" cy="0"/>
        </a:xfrm>
      </p:grpSpPr>
      <p:sp>
        <p:nvSpPr>
          <p:cNvPr id="162" name="Google Shape;162;p31"/>
          <p:cNvSpPr txBox="1"/>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Code for ML Demo in Streamlit</a:t>
            </a:r>
            <a:endParaRPr lang="en-GB"/>
          </a:p>
        </p:txBody>
      </p:sp>
      <p:sp>
        <p:nvSpPr>
          <p:cNvPr id="163" name="Google Shape;163;p31"/>
          <p:cNvSpPr txBox="1"/>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GB"/>
              <a:t>Create a web app using streamlit for Medical Diagnostics </a:t>
            </a:r>
            <a:endParaRPr lang="en-GB"/>
          </a:p>
          <a:p>
            <a:pPr marL="457200" lvl="0" indent="-342900" algn="l" rtl="0">
              <a:spcBef>
                <a:spcPts val="0"/>
              </a:spcBef>
              <a:spcAft>
                <a:spcPts val="0"/>
              </a:spcAft>
              <a:buSzPts val="1800"/>
              <a:buChar char="●"/>
            </a:pPr>
            <a:r>
              <a:rPr lang="en-GB"/>
              <a:t>Deploy the App using Streamlit Sharing as a  web url</a:t>
            </a:r>
            <a:endParaRPr lang="en-GB"/>
          </a:p>
          <a:p>
            <a:pPr marL="457200" lvl="0" indent="-342900" algn="l" rtl="0">
              <a:spcBef>
                <a:spcPts val="0"/>
              </a:spcBef>
              <a:spcAft>
                <a:spcPts val="0"/>
              </a:spcAft>
              <a:buSzPts val="1800"/>
              <a:buChar char="●"/>
            </a:pPr>
            <a:r>
              <a:rPr lang="en-GB"/>
              <a:t>Be sure to </a:t>
            </a:r>
            <a:r>
              <a:rPr lang="en-GB"/>
              <a:t>create</a:t>
            </a:r>
            <a:r>
              <a:rPr lang="en-GB"/>
              <a:t> requirements.txt. For that open </a:t>
            </a:r>
            <a:r>
              <a:rPr lang="en-GB"/>
              <a:t>anaconda</a:t>
            </a:r>
            <a:r>
              <a:rPr lang="en-GB"/>
              <a:t> prompt and and type the following code</a:t>
            </a:r>
            <a:endParaRPr lang="en-GB"/>
          </a:p>
          <a:p>
            <a:pPr marL="457200" lvl="0" indent="0" algn="l" rtl="0">
              <a:spcBef>
                <a:spcPts val="1200"/>
              </a:spcBef>
              <a:spcAft>
                <a:spcPts val="0"/>
              </a:spcAft>
              <a:buNone/>
            </a:pPr>
            <a:r>
              <a:rPr lang="en-GB"/>
              <a:t>&gt; pip install pipreqs</a:t>
            </a:r>
            <a:endParaRPr lang="en-GB"/>
          </a:p>
          <a:p>
            <a:pPr marL="457200" lvl="0" indent="-342900" algn="l" rtl="0">
              <a:spcBef>
                <a:spcPts val="1200"/>
              </a:spcBef>
              <a:spcAft>
                <a:spcPts val="0"/>
              </a:spcAft>
              <a:buSzPts val="1800"/>
              <a:buChar char="●"/>
            </a:pPr>
            <a:r>
              <a:rPr lang="en-GB"/>
              <a:t>Next navigate to the directory and type</a:t>
            </a:r>
            <a:endParaRPr lang="en-GB"/>
          </a:p>
          <a:p>
            <a:pPr marL="457200" lvl="0" indent="-342900" algn="l" rtl="0">
              <a:spcBef>
                <a:spcPts val="0"/>
              </a:spcBef>
              <a:spcAft>
                <a:spcPts val="0"/>
              </a:spcAft>
              <a:buSzPts val="1800"/>
              <a:buChar char="●"/>
            </a:pPr>
            <a:r>
              <a:rPr lang="en-GB"/>
              <a:t>&gt; pipreqs .</a:t>
            </a:r>
            <a:endParaRPr lang="en-GB"/>
          </a:p>
          <a:p>
            <a:pPr marL="457200" lvl="0" indent="-342900" algn="l" rtl="0">
              <a:spcBef>
                <a:spcPts val="0"/>
              </a:spcBef>
              <a:spcAft>
                <a:spcPts val="0"/>
              </a:spcAft>
              <a:buSzPts val="1800"/>
              <a:buChar char="●"/>
            </a:pPr>
            <a:r>
              <a:rPr lang="en-GB"/>
              <a:t>Happy Building Your First App </a:t>
            </a:r>
            <a:endParaRPr lang="en-GB"/>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297" name="Shape 297"/>
        <p:cNvGrpSpPr/>
        <p:nvPr/>
      </p:nvGrpSpPr>
      <p:grpSpPr>
        <a:xfrm>
          <a:off x="0" y="0"/>
          <a:ext cx="0" cy="0"/>
          <a:chOff x="0" y="0"/>
          <a:chExt cx="0" cy="0"/>
        </a:xfrm>
      </p:grpSpPr>
      <p:sp>
        <p:nvSpPr>
          <p:cNvPr id="298" name="Google Shape;298;p52"/>
          <p:cNvSpPr txBox="1"/>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000"/>
              <a:buNone/>
            </a:pPr>
            <a:r>
              <a:rPr lang="en-GB"/>
              <a:t>Hands on Deployment </a:t>
            </a:r>
            <a:endParaRPr lang="en-GB"/>
          </a:p>
        </p:txBody>
      </p:sp>
      <p:sp>
        <p:nvSpPr>
          <p:cNvPr id="299" name="Google Shape;299;p52"/>
          <p:cNvSpPr txBox="1"/>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0"/>
              </a:spcAft>
              <a:buSzPts val="1800"/>
              <a:buNone/>
            </a:pPr>
            <a:r>
              <a:rPr lang="en-GB"/>
              <a:t>We will create a medical diagnostic web app by working on  the Pima Diabetes Dataset and create a classification model and will deploy it using streamlit</a:t>
            </a:r>
            <a:endParaRPr lang="en-GB"/>
          </a:p>
          <a:p>
            <a:pPr marL="0" lvl="0" indent="0" algn="l" rtl="0">
              <a:lnSpc>
                <a:spcPct val="115000"/>
              </a:lnSpc>
              <a:spcBef>
                <a:spcPts val="1200"/>
              </a:spcBef>
              <a:spcAft>
                <a:spcPts val="0"/>
              </a:spcAft>
              <a:buSzPts val="1800"/>
              <a:buNone/>
            </a:pPr>
          </a:p>
          <a:p>
            <a:pPr marL="0" lvl="0" indent="0" algn="l" rtl="0">
              <a:lnSpc>
                <a:spcPct val="115000"/>
              </a:lnSpc>
              <a:spcBef>
                <a:spcPts val="1200"/>
              </a:spcBef>
              <a:spcAft>
                <a:spcPts val="0"/>
              </a:spcAft>
              <a:buSzPts val="1800"/>
              <a:buNone/>
            </a:pPr>
            <a:r>
              <a:rPr lang="en-GB"/>
              <a:t>Dependencies</a:t>
            </a:r>
            <a:endParaRPr lang="en-GB"/>
          </a:p>
          <a:p>
            <a:pPr marL="457200" lvl="0" indent="-342900" algn="l" rtl="0">
              <a:lnSpc>
                <a:spcPct val="115000"/>
              </a:lnSpc>
              <a:spcBef>
                <a:spcPts val="1200"/>
              </a:spcBef>
              <a:spcAft>
                <a:spcPts val="0"/>
              </a:spcAft>
              <a:buSzPts val="1800"/>
              <a:buAutoNum type="arabicPeriod"/>
            </a:pPr>
            <a:r>
              <a:rPr lang="en-GB"/>
              <a:t>Jupyter Notebook</a:t>
            </a:r>
            <a:endParaRPr lang="en-GB"/>
          </a:p>
          <a:p>
            <a:pPr marL="457200" lvl="0" indent="-342900" algn="l" rtl="0">
              <a:lnSpc>
                <a:spcPct val="115000"/>
              </a:lnSpc>
              <a:spcBef>
                <a:spcPts val="0"/>
              </a:spcBef>
              <a:spcAft>
                <a:spcPts val="0"/>
              </a:spcAft>
              <a:buSzPts val="1800"/>
              <a:buAutoNum type="arabicPeriod"/>
            </a:pPr>
            <a:r>
              <a:rPr lang="en-GB"/>
              <a:t>VS Code</a:t>
            </a:r>
            <a:endParaRPr lang="en-GB"/>
          </a:p>
          <a:p>
            <a:pPr marL="457200" lvl="0" indent="-342900" algn="l" rtl="0">
              <a:lnSpc>
                <a:spcPct val="115000"/>
              </a:lnSpc>
              <a:spcBef>
                <a:spcPts val="0"/>
              </a:spcBef>
              <a:spcAft>
                <a:spcPts val="0"/>
              </a:spcAft>
              <a:buSzPts val="1800"/>
              <a:buAutoNum type="arabicPeriod"/>
            </a:pPr>
            <a:r>
              <a:rPr lang="en-GB"/>
              <a:t>Github account local Git Bash</a:t>
            </a:r>
            <a:endParaRPr lang="en-GB"/>
          </a:p>
          <a:p>
            <a:pPr marL="457200" lvl="0" indent="-342900" algn="l" rtl="0">
              <a:lnSpc>
                <a:spcPct val="115000"/>
              </a:lnSpc>
              <a:spcBef>
                <a:spcPts val="0"/>
              </a:spcBef>
              <a:spcAft>
                <a:spcPts val="0"/>
              </a:spcAft>
              <a:buSzPts val="1800"/>
              <a:buAutoNum type="arabicPeriod"/>
            </a:pPr>
            <a:r>
              <a:rPr lang="en-GB"/>
              <a:t>Streamlit sharing account connected to Github (share.streamlit.io)</a:t>
            </a:r>
            <a:endParaRPr lang="en-GB"/>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303" name="Shape 303"/>
        <p:cNvGrpSpPr/>
        <p:nvPr/>
      </p:nvGrpSpPr>
      <p:grpSpPr>
        <a:xfrm>
          <a:off x="0" y="0"/>
          <a:ext cx="0" cy="0"/>
          <a:chOff x="0" y="0"/>
          <a:chExt cx="0" cy="0"/>
        </a:xfrm>
      </p:grpSpPr>
      <p:sp>
        <p:nvSpPr>
          <p:cNvPr id="304" name="Google Shape;304;p53"/>
          <p:cNvSpPr txBox="1"/>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000"/>
              <a:buNone/>
            </a:pPr>
            <a:r>
              <a:rPr lang="en-GB"/>
              <a:t>Reference Books</a:t>
            </a:r>
            <a:endParaRPr lang="en-GB"/>
          </a:p>
        </p:txBody>
      </p:sp>
      <p:sp>
        <p:nvSpPr>
          <p:cNvPr id="305" name="Google Shape;305;p53"/>
          <p:cNvSpPr txBox="1"/>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p>
            <a:pPr marL="457200" lvl="0" indent="-342900" algn="l" rtl="0">
              <a:lnSpc>
                <a:spcPct val="115000"/>
              </a:lnSpc>
              <a:spcBef>
                <a:spcPts val="0"/>
              </a:spcBef>
              <a:spcAft>
                <a:spcPts val="0"/>
              </a:spcAft>
              <a:buSzPts val="1800"/>
              <a:buAutoNum type="arabicPeriod"/>
            </a:pPr>
            <a:r>
              <a:rPr lang="en-GB"/>
              <a:t>Introduction to Statistical Learning by Gareth James (Springer Publications)</a:t>
            </a:r>
            <a:endParaRPr lang="en-GB"/>
          </a:p>
          <a:p>
            <a:pPr marL="457200" lvl="0" indent="-342900" algn="l" rtl="0">
              <a:lnSpc>
                <a:spcPct val="115000"/>
              </a:lnSpc>
              <a:spcBef>
                <a:spcPts val="0"/>
              </a:spcBef>
              <a:spcAft>
                <a:spcPts val="0"/>
              </a:spcAft>
              <a:buSzPts val="1800"/>
              <a:buAutoNum type="arabicPeriod"/>
            </a:pPr>
            <a:r>
              <a:rPr lang="en-GB"/>
              <a:t>Introduction to Machine Learning with Python by Andreas Muller &amp; Sarah Guido (O’Reilly Publication)</a:t>
            </a:r>
            <a:endParaRPr lang="en-GB"/>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38" name="Shape 138"/>
        <p:cNvGrpSpPr/>
        <p:nvPr/>
      </p:nvGrpSpPr>
      <p:grpSpPr>
        <a:xfrm>
          <a:off x="0" y="0"/>
          <a:ext cx="0" cy="0"/>
          <a:chOff x="0" y="0"/>
          <a:chExt cx="0" cy="0"/>
        </a:xfrm>
      </p:grpSpPr>
      <p:sp>
        <p:nvSpPr>
          <p:cNvPr id="139" name="Google Shape;139;p1"/>
          <p:cNvSpPr txBox="1"/>
          <p:nvPr>
            <p:ph type="ctrTitle"/>
          </p:nvPr>
        </p:nvSpPr>
        <p:spPr>
          <a:xfrm>
            <a:off x="1143000" y="841772"/>
            <a:ext cx="6858000" cy="1790700"/>
          </a:xfrm>
          <a:prstGeom prst="rect">
            <a:avLst/>
          </a:prstGeom>
          <a:noFill/>
          <a:ln>
            <a:noFill/>
          </a:ln>
        </p:spPr>
        <p:txBody>
          <a:bodyPr spcFirstLastPara="1" wrap="square" lIns="68568" tIns="34275" rIns="68568" bIns="34275" anchor="b" anchorCtr="0">
            <a:normAutofit/>
          </a:bodyPr>
          <a:lstStyle/>
          <a:p>
            <a:pPr marL="0" lvl="0" indent="0" algn="ctr" rtl="0">
              <a:lnSpc>
                <a:spcPct val="90000"/>
              </a:lnSpc>
              <a:spcBef>
                <a:spcPts val="0"/>
              </a:spcBef>
              <a:spcAft>
                <a:spcPts val="0"/>
              </a:spcAft>
              <a:buClr>
                <a:schemeClr val="dk1"/>
              </a:buClr>
              <a:buSzPts val="6000"/>
              <a:buFont typeface="Calibri" panose="020F0502020204030204"/>
              <a:buNone/>
            </a:pPr>
            <a:r>
              <a:rPr lang="en-US"/>
              <a:t>Deep Learning Introduction</a:t>
            </a:r>
            <a:endParaRPr lang="en-US"/>
          </a:p>
        </p:txBody>
      </p:sp>
      <p:sp>
        <p:nvSpPr>
          <p:cNvPr id="140" name="Google Shape;140;p1"/>
          <p:cNvSpPr txBox="1"/>
          <p:nvPr>
            <p:ph type="subTitle" idx="1"/>
          </p:nvPr>
        </p:nvSpPr>
        <p:spPr>
          <a:xfrm>
            <a:off x="1287094" y="2632472"/>
            <a:ext cx="6858000" cy="1241775"/>
          </a:xfrm>
          <a:prstGeom prst="rect">
            <a:avLst/>
          </a:prstGeom>
          <a:noFill/>
          <a:ln>
            <a:noFill/>
          </a:ln>
        </p:spPr>
        <p:txBody>
          <a:bodyPr spcFirstLastPara="1" wrap="square" lIns="68568" tIns="34275" rIns="68568" bIns="34275" anchor="t" anchorCtr="0">
            <a:normAutofit/>
          </a:bodyPr>
          <a:lstStyle/>
          <a:p>
            <a:pPr marL="0" lvl="0" indent="0" algn="ctr" rtl="0">
              <a:lnSpc>
                <a:spcPct val="90000"/>
              </a:lnSpc>
              <a:spcBef>
                <a:spcPts val="0"/>
              </a:spcBef>
              <a:spcAft>
                <a:spcPts val="0"/>
              </a:spcAft>
              <a:buClr>
                <a:schemeClr val="dk1"/>
              </a:buClr>
              <a:buSzPts val="2400"/>
              <a:buNone/>
            </a:p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44" name="Shape 144"/>
        <p:cNvGrpSpPr/>
        <p:nvPr/>
      </p:nvGrpSpPr>
      <p:grpSpPr>
        <a:xfrm>
          <a:off x="0" y="0"/>
          <a:ext cx="0" cy="0"/>
          <a:chOff x="0" y="0"/>
          <a:chExt cx="0" cy="0"/>
        </a:xfrm>
      </p:grpSpPr>
      <p:sp>
        <p:nvSpPr>
          <p:cNvPr id="145" name="Google Shape;145;g25d18ccf27e_0_0"/>
          <p:cNvSpPr txBox="1"/>
          <p:nvPr>
            <p:ph type="title"/>
          </p:nvPr>
        </p:nvSpPr>
        <p:spPr>
          <a:xfrm>
            <a:off x="311700" y="445025"/>
            <a:ext cx="8520525" cy="572625"/>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93000"/>
              <a:buNone/>
            </a:pPr>
            <a:r>
              <a:rPr lang="en-US"/>
              <a:t>Intro to Deep Learning </a:t>
            </a:r>
            <a:endParaRPr lang="en-US"/>
          </a:p>
        </p:txBody>
      </p:sp>
      <p:sp>
        <p:nvSpPr>
          <p:cNvPr id="146" name="Google Shape;146;g25d18ccf27e_0_0"/>
          <p:cNvSpPr txBox="1"/>
          <p:nvPr>
            <p:ph type="body" idx="1"/>
          </p:nvPr>
        </p:nvSpPr>
        <p:spPr>
          <a:xfrm>
            <a:off x="311700" y="1152475"/>
            <a:ext cx="8520525" cy="34164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1600"/>
              </a:spcAft>
              <a:buSzPts val="2400"/>
              <a:buNone/>
            </a:pPr>
          </a:p>
        </p:txBody>
      </p:sp>
      <p:pic>
        <p:nvPicPr>
          <p:cNvPr id="147" name="Google Shape;147;g25d18ccf27e_0_0"/>
          <p:cNvPicPr preferRelativeResize="0"/>
          <p:nvPr/>
        </p:nvPicPr>
        <p:blipFill rotWithShape="1">
          <a:blip r:embed="rId1"/>
          <a:srcRect/>
          <a:stretch>
            <a:fillRect/>
          </a:stretch>
        </p:blipFill>
        <p:spPr>
          <a:xfrm>
            <a:off x="379456" y="1103522"/>
            <a:ext cx="8640251" cy="341640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Traditional programming vs ML</a:t>
            </a:r>
            <a:endParaRPr lang="en-US" dirty="0"/>
          </a:p>
        </p:txBody>
      </p:sp>
      <p:pic>
        <p:nvPicPr>
          <p:cNvPr id="4" name="Picture 3"/>
          <p:cNvPicPr>
            <a:picLocks noChangeAspect="1"/>
          </p:cNvPicPr>
          <p:nvPr/>
        </p:nvPicPr>
        <p:blipFill>
          <a:blip r:embed="rId1"/>
          <a:stretch>
            <a:fillRect/>
          </a:stretch>
        </p:blipFill>
        <p:spPr>
          <a:xfrm>
            <a:off x="745490" y="1279446"/>
            <a:ext cx="4612822" cy="1527750"/>
          </a:xfrm>
          <a:prstGeom prst="rect">
            <a:avLst/>
          </a:prstGeom>
        </p:spPr>
      </p:pic>
      <p:pic>
        <p:nvPicPr>
          <p:cNvPr id="5" name="Picture 4"/>
          <p:cNvPicPr>
            <a:picLocks noChangeAspect="1"/>
          </p:cNvPicPr>
          <p:nvPr/>
        </p:nvPicPr>
        <p:blipFill>
          <a:blip r:embed="rId2"/>
          <a:stretch>
            <a:fillRect/>
          </a:stretch>
        </p:blipFill>
        <p:spPr>
          <a:xfrm>
            <a:off x="5959991" y="1763825"/>
            <a:ext cx="1985429" cy="832079"/>
          </a:xfrm>
          <a:prstGeom prst="rect">
            <a:avLst/>
          </a:prstGeom>
        </p:spPr>
      </p:pic>
      <p:pic>
        <p:nvPicPr>
          <p:cNvPr id="6" name="Picture 5"/>
          <p:cNvPicPr>
            <a:picLocks noChangeAspect="1"/>
          </p:cNvPicPr>
          <p:nvPr/>
        </p:nvPicPr>
        <p:blipFill>
          <a:blip r:embed="rId3"/>
          <a:stretch>
            <a:fillRect/>
          </a:stretch>
        </p:blipFill>
        <p:spPr>
          <a:xfrm>
            <a:off x="745366" y="3068702"/>
            <a:ext cx="4501186" cy="1377704"/>
          </a:xfrm>
          <a:prstGeom prst="rect">
            <a:avLst/>
          </a:prstGeom>
        </p:spPr>
      </p:pic>
      <p:sp>
        <p:nvSpPr>
          <p:cNvPr id="9" name="TextBox 8"/>
          <p:cNvSpPr txBox="1"/>
          <p:nvPr/>
        </p:nvSpPr>
        <p:spPr>
          <a:xfrm>
            <a:off x="6000115" y="3811905"/>
            <a:ext cx="2154555" cy="252730"/>
          </a:xfrm>
          <a:prstGeom prst="rect">
            <a:avLst/>
          </a:prstGeom>
          <a:noFill/>
        </p:spPr>
        <p:txBody>
          <a:bodyPr wrap="square" rtlCol="0">
            <a:spAutoFit/>
          </a:bodyPr>
          <a:lstStyle/>
          <a:p>
            <a:r>
              <a:rPr lang="en-US" sz="1050" b="1" dirty="0"/>
              <a:t>The Output</a:t>
            </a:r>
            <a:r>
              <a:rPr lang="en-IN" altLang="en-US" sz="1050" b="1" dirty="0"/>
              <a:t> of ML</a:t>
            </a:r>
            <a:r>
              <a:rPr lang="en-US" sz="1050" b="1" dirty="0"/>
              <a:t> is the </a:t>
            </a:r>
            <a:r>
              <a:rPr lang="en-IN" altLang="en-US" sz="1050" b="1" dirty="0"/>
              <a:t>Model</a:t>
            </a:r>
            <a:r>
              <a:rPr lang="en-US" sz="1050" b="1" dirty="0"/>
              <a:t> </a:t>
            </a:r>
            <a:endParaRPr lang="en-US" sz="1050"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51" name="Shape 151"/>
        <p:cNvGrpSpPr/>
        <p:nvPr/>
      </p:nvGrpSpPr>
      <p:grpSpPr>
        <a:xfrm>
          <a:off x="0" y="0"/>
          <a:ext cx="0" cy="0"/>
          <a:chOff x="0" y="0"/>
          <a:chExt cx="0" cy="0"/>
        </a:xfrm>
      </p:grpSpPr>
      <p:sp>
        <p:nvSpPr>
          <p:cNvPr id="152" name="Google Shape;152;g25d18ccf27e_0_71"/>
          <p:cNvSpPr txBox="1"/>
          <p:nvPr>
            <p:ph type="title"/>
          </p:nvPr>
        </p:nvSpPr>
        <p:spPr>
          <a:xfrm>
            <a:off x="311700" y="445025"/>
            <a:ext cx="8520525" cy="572625"/>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a:t>Contents</a:t>
            </a:r>
            <a:endParaRPr lang="en-US"/>
          </a:p>
        </p:txBody>
      </p:sp>
      <p:sp>
        <p:nvSpPr>
          <p:cNvPr id="153" name="Google Shape;153;g25d18ccf27e_0_71"/>
          <p:cNvSpPr txBox="1"/>
          <p:nvPr>
            <p:ph type="body" idx="1"/>
          </p:nvPr>
        </p:nvSpPr>
        <p:spPr>
          <a:xfrm>
            <a:off x="311700" y="1152475"/>
            <a:ext cx="8520525"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US"/>
              <a:t>Deep Learning </a:t>
            </a:r>
            <a:endParaRPr lang="en-US"/>
          </a:p>
          <a:p>
            <a:pPr marL="0" lvl="0" indent="0" algn="l" rtl="0">
              <a:spcBef>
                <a:spcPts val="0"/>
              </a:spcBef>
              <a:spcAft>
                <a:spcPts val="0"/>
              </a:spcAft>
              <a:buNone/>
            </a:pPr>
            <a:r>
              <a:rPr lang="en-US"/>
              <a:t>Computer Vision </a:t>
            </a:r>
            <a:endParaRPr lang="en-US"/>
          </a:p>
          <a:p>
            <a:pPr marL="0" lvl="0" indent="0" algn="l" rtl="0">
              <a:spcBef>
                <a:spcPts val="0"/>
              </a:spcBef>
              <a:spcAft>
                <a:spcPts val="0"/>
              </a:spcAft>
              <a:buNone/>
            </a:pPr>
            <a:r>
              <a:rPr lang="en-US"/>
              <a:t>Building  a Dog Cat Classifier</a:t>
            </a:r>
            <a:endParaRPr lang="en-US"/>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57" name="Shape 157"/>
        <p:cNvGrpSpPr/>
        <p:nvPr/>
      </p:nvGrpSpPr>
      <p:grpSpPr>
        <a:xfrm>
          <a:off x="0" y="0"/>
          <a:ext cx="0" cy="0"/>
          <a:chOff x="0" y="0"/>
          <a:chExt cx="0" cy="0"/>
        </a:xfrm>
      </p:grpSpPr>
      <p:sp>
        <p:nvSpPr>
          <p:cNvPr id="158" name="Google Shape;158;p2"/>
          <p:cNvSpPr txBox="1"/>
          <p:nvPr>
            <p:ph type="title"/>
          </p:nvPr>
        </p:nvSpPr>
        <p:spPr>
          <a:xfrm>
            <a:off x="628650" y="273844"/>
            <a:ext cx="7886700" cy="994172"/>
          </a:xfrm>
          <a:prstGeom prst="rect">
            <a:avLst/>
          </a:prstGeom>
          <a:noFill/>
          <a:ln>
            <a:noFill/>
          </a:ln>
        </p:spPr>
        <p:txBody>
          <a:bodyPr spcFirstLastPara="1" wrap="square" lIns="68568" tIns="34275" rIns="68568" bIns="34275" anchor="ctr" anchorCtr="0">
            <a:normAutofit/>
          </a:bodyPr>
          <a:lstStyle/>
          <a:p>
            <a:pPr marL="0" lvl="0" indent="0" algn="l" rtl="0">
              <a:lnSpc>
                <a:spcPct val="90000"/>
              </a:lnSpc>
              <a:spcBef>
                <a:spcPts val="0"/>
              </a:spcBef>
              <a:spcAft>
                <a:spcPts val="0"/>
              </a:spcAft>
              <a:buClr>
                <a:schemeClr val="dk1"/>
              </a:buClr>
              <a:buSzPts val="4400"/>
              <a:buFont typeface="Calibri" panose="020F0502020204030204"/>
              <a:buNone/>
            </a:pPr>
            <a:r>
              <a:rPr lang="en-US"/>
              <a:t>Deep Learning</a:t>
            </a:r>
            <a:endParaRPr lang="en-US"/>
          </a:p>
        </p:txBody>
      </p:sp>
      <p:sp>
        <p:nvSpPr>
          <p:cNvPr id="159" name="Google Shape;159;p2"/>
          <p:cNvSpPr txBox="1"/>
          <p:nvPr>
            <p:ph type="body" idx="1"/>
          </p:nvPr>
        </p:nvSpPr>
        <p:spPr>
          <a:xfrm>
            <a:off x="493183" y="1352286"/>
            <a:ext cx="7886700" cy="3263504"/>
          </a:xfrm>
          <a:prstGeom prst="rect">
            <a:avLst/>
          </a:prstGeom>
          <a:noFill/>
          <a:ln>
            <a:noFill/>
          </a:ln>
        </p:spPr>
        <p:txBody>
          <a:bodyPr spcFirstLastPara="1" wrap="square" lIns="68568" tIns="34275" rIns="68568" bIns="34275" anchor="t" anchorCtr="0">
            <a:normAutofit/>
          </a:bodyPr>
          <a:lstStyle/>
          <a:p>
            <a:pPr marL="228600" lvl="0" indent="-228600" algn="l" rtl="0">
              <a:lnSpc>
                <a:spcPct val="90000"/>
              </a:lnSpc>
              <a:spcBef>
                <a:spcPts val="0"/>
              </a:spcBef>
              <a:spcAft>
                <a:spcPts val="0"/>
              </a:spcAft>
              <a:buClr>
                <a:schemeClr val="dk1"/>
              </a:buClr>
              <a:buSzPts val="2800"/>
              <a:buChar char="•"/>
            </a:pPr>
            <a:r>
              <a:rPr lang="en-US"/>
              <a:t>Deep Learning is the use of powerful neural networks for prediction tasks </a:t>
            </a:r>
            <a:endParaRPr lang="en-US"/>
          </a:p>
          <a:p>
            <a:pPr marL="228600" lvl="0" indent="-228600" algn="l" rtl="0">
              <a:lnSpc>
                <a:spcPct val="90000"/>
              </a:lnSpc>
              <a:spcBef>
                <a:spcPts val="1000"/>
              </a:spcBef>
              <a:spcAft>
                <a:spcPts val="0"/>
              </a:spcAft>
              <a:buClr>
                <a:schemeClr val="dk1"/>
              </a:buClr>
              <a:buSzPts val="2800"/>
              <a:buChar char="•"/>
            </a:pPr>
            <a:r>
              <a:rPr lang="en-US"/>
              <a:t>Neural networks account for </a:t>
            </a:r>
            <a:r>
              <a:rPr lang="en-US" b="1"/>
              <a:t>interactions </a:t>
            </a:r>
            <a:r>
              <a:rPr lang="en-US"/>
              <a:t>very well and hence deep learning methods perform very well on a number of prediction tasks such as these </a:t>
            </a:r>
            <a:endParaRPr lang="en-US"/>
          </a:p>
          <a:p>
            <a:pPr marL="228600" lvl="0" indent="-228600" algn="l" rtl="0">
              <a:lnSpc>
                <a:spcPct val="90000"/>
              </a:lnSpc>
              <a:spcBef>
                <a:spcPts val="1000"/>
              </a:spcBef>
              <a:spcAft>
                <a:spcPts val="0"/>
              </a:spcAft>
              <a:buClr>
                <a:schemeClr val="dk1"/>
              </a:buClr>
              <a:buSzPts val="2800"/>
              <a:buChar char="•"/>
            </a:pPr>
            <a:r>
              <a:rPr lang="en-US"/>
              <a:t>      -  text</a:t>
            </a:r>
            <a:endParaRPr lang="en-US"/>
          </a:p>
          <a:p>
            <a:pPr marL="228600" lvl="0" indent="-228600" algn="l" rtl="0">
              <a:lnSpc>
                <a:spcPct val="90000"/>
              </a:lnSpc>
              <a:spcBef>
                <a:spcPts val="1000"/>
              </a:spcBef>
              <a:spcAft>
                <a:spcPts val="0"/>
              </a:spcAft>
              <a:buClr>
                <a:schemeClr val="dk1"/>
              </a:buClr>
              <a:buSzPts val="2800"/>
              <a:buChar char="•"/>
            </a:pPr>
            <a:r>
              <a:rPr lang="en-US"/>
              <a:t>      - images</a:t>
            </a:r>
            <a:endParaRPr lang="en-US"/>
          </a:p>
          <a:p>
            <a:pPr marL="228600" lvl="0" indent="-228600" algn="l" rtl="0">
              <a:lnSpc>
                <a:spcPct val="90000"/>
              </a:lnSpc>
              <a:spcBef>
                <a:spcPts val="1000"/>
              </a:spcBef>
              <a:spcAft>
                <a:spcPts val="0"/>
              </a:spcAft>
              <a:buClr>
                <a:schemeClr val="dk1"/>
              </a:buClr>
              <a:buSzPts val="2800"/>
              <a:buChar char="•"/>
            </a:pPr>
            <a:r>
              <a:rPr lang="en-US"/>
              <a:t>      - videos</a:t>
            </a:r>
            <a:endParaRPr lang="en-US"/>
          </a:p>
          <a:p>
            <a:pPr marL="228600" lvl="0" indent="-228600" algn="l" rtl="0">
              <a:lnSpc>
                <a:spcPct val="90000"/>
              </a:lnSpc>
              <a:spcBef>
                <a:spcPts val="1000"/>
              </a:spcBef>
              <a:spcAft>
                <a:spcPts val="0"/>
              </a:spcAft>
              <a:buClr>
                <a:schemeClr val="dk1"/>
              </a:buClr>
              <a:buSzPts val="2800"/>
              <a:buChar char="•"/>
            </a:pPr>
            <a:r>
              <a:rPr lang="en-US"/>
              <a:t>      - audio</a:t>
            </a:r>
            <a:endParaRPr lang="en-US"/>
          </a:p>
          <a:p>
            <a:pPr marL="228600" lvl="0" indent="-50800" algn="l" rtl="0">
              <a:lnSpc>
                <a:spcPct val="90000"/>
              </a:lnSpc>
              <a:spcBef>
                <a:spcPts val="1000"/>
              </a:spcBef>
              <a:spcAft>
                <a:spcPts val="0"/>
              </a:spcAft>
              <a:buClr>
                <a:schemeClr val="dk1"/>
              </a:buClr>
              <a:buSzPts val="2800"/>
              <a:buNone/>
            </a:p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59">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59">
                                            <p:txEl>
                                              <p:pRg st="6" end="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63" name="Shape 163"/>
        <p:cNvGrpSpPr/>
        <p:nvPr/>
      </p:nvGrpSpPr>
      <p:grpSpPr>
        <a:xfrm>
          <a:off x="0" y="0"/>
          <a:ext cx="0" cy="0"/>
          <a:chOff x="0" y="0"/>
          <a:chExt cx="0" cy="0"/>
        </a:xfrm>
      </p:grpSpPr>
      <p:sp>
        <p:nvSpPr>
          <p:cNvPr id="164" name="Google Shape;164;p3"/>
          <p:cNvSpPr txBox="1"/>
          <p:nvPr>
            <p:ph type="title"/>
          </p:nvPr>
        </p:nvSpPr>
        <p:spPr>
          <a:xfrm>
            <a:off x="628650" y="273844"/>
            <a:ext cx="7886700" cy="994172"/>
          </a:xfrm>
          <a:prstGeom prst="rect">
            <a:avLst/>
          </a:prstGeom>
          <a:noFill/>
          <a:ln>
            <a:noFill/>
          </a:ln>
        </p:spPr>
        <p:txBody>
          <a:bodyPr spcFirstLastPara="1" wrap="square" lIns="68568" tIns="34275" rIns="68568" bIns="34275" anchor="ctr" anchorCtr="0">
            <a:normAutofit/>
          </a:bodyPr>
          <a:lstStyle/>
          <a:p>
            <a:pPr marL="0" lvl="0" indent="0" algn="l" rtl="0">
              <a:lnSpc>
                <a:spcPct val="90000"/>
              </a:lnSpc>
              <a:spcBef>
                <a:spcPts val="0"/>
              </a:spcBef>
              <a:spcAft>
                <a:spcPts val="0"/>
              </a:spcAft>
              <a:buClr>
                <a:schemeClr val="dk1"/>
              </a:buClr>
              <a:buSzPts val="4400"/>
              <a:buFont typeface="Calibri" panose="020F0502020204030204"/>
              <a:buNone/>
            </a:pPr>
            <a:r>
              <a:rPr lang="en-US"/>
              <a:t>A typical Neural network</a:t>
            </a:r>
            <a:endParaRPr lang="en-US"/>
          </a:p>
        </p:txBody>
      </p:sp>
      <p:sp>
        <p:nvSpPr>
          <p:cNvPr id="165" name="Google Shape;165;p3"/>
          <p:cNvSpPr txBox="1"/>
          <p:nvPr>
            <p:ph type="body" idx="1"/>
          </p:nvPr>
        </p:nvSpPr>
        <p:spPr>
          <a:xfrm>
            <a:off x="628650" y="1369219"/>
            <a:ext cx="7886700" cy="3263504"/>
          </a:xfrm>
          <a:prstGeom prst="rect">
            <a:avLst/>
          </a:prstGeom>
          <a:noFill/>
          <a:ln>
            <a:noFill/>
          </a:ln>
        </p:spPr>
        <p:txBody>
          <a:bodyPr spcFirstLastPara="1" wrap="square" lIns="68568" tIns="34275" rIns="68568" bIns="34275" anchor="t" anchorCtr="0">
            <a:normAutofit/>
          </a:bodyPr>
          <a:lstStyle/>
          <a:p>
            <a:pPr marL="228600" lvl="0" indent="-50800" algn="l" rtl="0">
              <a:lnSpc>
                <a:spcPct val="90000"/>
              </a:lnSpc>
              <a:spcBef>
                <a:spcPts val="0"/>
              </a:spcBef>
              <a:spcAft>
                <a:spcPts val="0"/>
              </a:spcAft>
              <a:buClr>
                <a:schemeClr val="dk1"/>
              </a:buClr>
              <a:buSzPts val="2800"/>
              <a:buNone/>
            </a:pPr>
          </a:p>
        </p:txBody>
      </p:sp>
      <p:pic>
        <p:nvPicPr>
          <p:cNvPr id="166" name="Google Shape;166;p3"/>
          <p:cNvPicPr preferRelativeResize="0"/>
          <p:nvPr/>
        </p:nvPicPr>
        <p:blipFill rotWithShape="1">
          <a:blip r:embed="rId1"/>
          <a:srcRect/>
          <a:stretch>
            <a:fillRect/>
          </a:stretch>
        </p:blipFill>
        <p:spPr>
          <a:xfrm>
            <a:off x="1643063" y="1518642"/>
            <a:ext cx="5857875" cy="2964656"/>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70" name="Shape 170"/>
        <p:cNvGrpSpPr/>
        <p:nvPr/>
      </p:nvGrpSpPr>
      <p:grpSpPr>
        <a:xfrm>
          <a:off x="0" y="0"/>
          <a:ext cx="0" cy="0"/>
          <a:chOff x="0" y="0"/>
          <a:chExt cx="0" cy="0"/>
        </a:xfrm>
      </p:grpSpPr>
      <p:sp>
        <p:nvSpPr>
          <p:cNvPr id="171" name="Google Shape;171;p4"/>
          <p:cNvSpPr txBox="1"/>
          <p:nvPr>
            <p:ph type="title"/>
          </p:nvPr>
        </p:nvSpPr>
        <p:spPr>
          <a:xfrm>
            <a:off x="628650" y="273844"/>
            <a:ext cx="7886700" cy="994172"/>
          </a:xfrm>
          <a:prstGeom prst="rect">
            <a:avLst/>
          </a:prstGeom>
          <a:noFill/>
          <a:ln>
            <a:noFill/>
          </a:ln>
        </p:spPr>
        <p:txBody>
          <a:bodyPr spcFirstLastPara="1" wrap="square" lIns="68568" tIns="34275" rIns="68568" bIns="34275" anchor="ctr" anchorCtr="0">
            <a:normAutofit/>
          </a:bodyPr>
          <a:lstStyle/>
          <a:p>
            <a:pPr marL="0" lvl="0" indent="0" algn="l" rtl="0">
              <a:lnSpc>
                <a:spcPct val="90000"/>
              </a:lnSpc>
              <a:spcBef>
                <a:spcPts val="0"/>
              </a:spcBef>
              <a:spcAft>
                <a:spcPts val="0"/>
              </a:spcAft>
              <a:buClr>
                <a:schemeClr val="dk1"/>
              </a:buClr>
              <a:buSzPts val="4400"/>
              <a:buFont typeface="Calibri" panose="020F0502020204030204"/>
              <a:buNone/>
            </a:pPr>
            <a:r>
              <a:rPr lang="en-US"/>
              <a:t>Forward propogation</a:t>
            </a:r>
            <a:endParaRPr lang="en-US"/>
          </a:p>
        </p:txBody>
      </p:sp>
      <p:sp>
        <p:nvSpPr>
          <p:cNvPr id="172" name="Google Shape;172;p4"/>
          <p:cNvSpPr txBox="1"/>
          <p:nvPr>
            <p:ph type="body" idx="1"/>
          </p:nvPr>
        </p:nvSpPr>
        <p:spPr>
          <a:xfrm>
            <a:off x="628650" y="1369219"/>
            <a:ext cx="7886700" cy="3263504"/>
          </a:xfrm>
          <a:prstGeom prst="rect">
            <a:avLst/>
          </a:prstGeom>
          <a:noFill/>
          <a:ln>
            <a:noFill/>
          </a:ln>
        </p:spPr>
        <p:txBody>
          <a:bodyPr spcFirstLastPara="1" wrap="square" lIns="68568" tIns="34275" rIns="68568" bIns="34275" anchor="t" anchorCtr="0">
            <a:normAutofit/>
          </a:bodyPr>
          <a:lstStyle/>
          <a:p>
            <a:pPr marL="228600" lvl="0" indent="-228600" algn="l" rtl="0">
              <a:lnSpc>
                <a:spcPct val="90000"/>
              </a:lnSpc>
              <a:spcBef>
                <a:spcPts val="0"/>
              </a:spcBef>
              <a:spcAft>
                <a:spcPts val="0"/>
              </a:spcAft>
              <a:buClr>
                <a:schemeClr val="dk1"/>
              </a:buClr>
              <a:buSzPts val="2800"/>
              <a:buChar char="•"/>
            </a:pPr>
            <a:r>
              <a:rPr lang="en-US"/>
              <a:t>It is the method used by neural networks to make prediction</a:t>
            </a:r>
            <a:endParaRPr lang="en-US"/>
          </a:p>
          <a:p>
            <a:pPr marL="228600" lvl="0" indent="-228600" algn="l" rtl="0">
              <a:lnSpc>
                <a:spcPct val="90000"/>
              </a:lnSpc>
              <a:spcBef>
                <a:spcPts val="1000"/>
              </a:spcBef>
              <a:spcAft>
                <a:spcPts val="0"/>
              </a:spcAft>
              <a:buClr>
                <a:schemeClr val="dk1"/>
              </a:buClr>
              <a:buSzPts val="2800"/>
              <a:buChar char="•"/>
            </a:pPr>
            <a:r>
              <a:rPr lang="en-US"/>
              <a:t>Suppose we want to make predictions based on no. Of children &amp; customer’s existing account</a:t>
            </a:r>
            <a:endParaRPr lang="en-US"/>
          </a:p>
          <a:p>
            <a:pPr marL="228600" lvl="0" indent="-228600" algn="l" rtl="0">
              <a:lnSpc>
                <a:spcPct val="90000"/>
              </a:lnSpc>
              <a:spcBef>
                <a:spcPts val="1000"/>
              </a:spcBef>
              <a:spcAft>
                <a:spcPts val="0"/>
              </a:spcAft>
              <a:buClr>
                <a:schemeClr val="dk1"/>
              </a:buClr>
              <a:buSzPts val="2800"/>
              <a:buChar char="•"/>
            </a:pPr>
            <a:r>
              <a:rPr lang="en-US"/>
              <a:t>Multiply –add process</a:t>
            </a:r>
            <a:endParaRPr lang="en-US"/>
          </a:p>
          <a:p>
            <a:pPr marL="228600" lvl="0" indent="-228600" algn="l" rtl="0">
              <a:lnSpc>
                <a:spcPct val="90000"/>
              </a:lnSpc>
              <a:spcBef>
                <a:spcPts val="1000"/>
              </a:spcBef>
              <a:spcAft>
                <a:spcPts val="0"/>
              </a:spcAft>
              <a:buClr>
                <a:schemeClr val="dk1"/>
              </a:buClr>
              <a:buSzPts val="2800"/>
              <a:buChar char="•"/>
            </a:pPr>
            <a:r>
              <a:rPr lang="en-US"/>
              <a:t>Dot product</a:t>
            </a:r>
            <a:endParaRPr lang="en-US"/>
          </a:p>
          <a:p>
            <a:pPr marL="228600" lvl="0" indent="-228600" algn="l" rtl="0">
              <a:lnSpc>
                <a:spcPct val="90000"/>
              </a:lnSpc>
              <a:spcBef>
                <a:spcPts val="1000"/>
              </a:spcBef>
              <a:spcAft>
                <a:spcPts val="0"/>
              </a:spcAft>
              <a:buClr>
                <a:schemeClr val="dk1"/>
              </a:buClr>
              <a:buSzPts val="2800"/>
              <a:buChar char="•"/>
            </a:pPr>
            <a:r>
              <a:rPr lang="en-US"/>
              <a:t>Forward propagation for one data point                                                 (one row) at a time</a:t>
            </a:r>
            <a:endParaRPr lang="en-US"/>
          </a:p>
          <a:p>
            <a:pPr marL="228600" lvl="0" indent="-228600" algn="l" rtl="0">
              <a:lnSpc>
                <a:spcPct val="90000"/>
              </a:lnSpc>
              <a:spcBef>
                <a:spcPts val="1000"/>
              </a:spcBef>
              <a:spcAft>
                <a:spcPts val="0"/>
              </a:spcAft>
              <a:buClr>
                <a:schemeClr val="dk1"/>
              </a:buClr>
              <a:buSzPts val="2800"/>
              <a:buChar char="•"/>
            </a:pPr>
            <a:r>
              <a:rPr lang="en-US"/>
              <a:t>Output is the prediction for that data point </a:t>
            </a:r>
            <a:endParaRPr lang="en-US"/>
          </a:p>
          <a:p>
            <a:pPr marL="0" lvl="0" indent="0" algn="l" rtl="0">
              <a:lnSpc>
                <a:spcPct val="90000"/>
              </a:lnSpc>
              <a:spcBef>
                <a:spcPts val="1000"/>
              </a:spcBef>
              <a:spcAft>
                <a:spcPts val="0"/>
              </a:spcAft>
              <a:buClr>
                <a:schemeClr val="dk1"/>
              </a:buClr>
              <a:buSzPts val="2800"/>
              <a:buNone/>
            </a:pPr>
          </a:p>
        </p:txBody>
      </p:sp>
      <p:pic>
        <p:nvPicPr>
          <p:cNvPr id="173" name="Google Shape;173;p4"/>
          <p:cNvPicPr preferRelativeResize="0"/>
          <p:nvPr/>
        </p:nvPicPr>
        <p:blipFill rotWithShape="1">
          <a:blip r:embed="rId1"/>
          <a:srcRect/>
          <a:stretch>
            <a:fillRect/>
          </a:stretch>
        </p:blipFill>
        <p:spPr>
          <a:xfrm>
            <a:off x="5514975" y="2066263"/>
            <a:ext cx="3000375" cy="2050256"/>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7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72">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7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77" name="Shape 177"/>
        <p:cNvGrpSpPr/>
        <p:nvPr/>
      </p:nvGrpSpPr>
      <p:grpSpPr>
        <a:xfrm>
          <a:off x="0" y="0"/>
          <a:ext cx="0" cy="0"/>
          <a:chOff x="0" y="0"/>
          <a:chExt cx="0" cy="0"/>
        </a:xfrm>
      </p:grpSpPr>
      <p:sp>
        <p:nvSpPr>
          <p:cNvPr id="178" name="Google Shape;178;p5"/>
          <p:cNvSpPr txBox="1"/>
          <p:nvPr>
            <p:ph type="title"/>
          </p:nvPr>
        </p:nvSpPr>
        <p:spPr>
          <a:xfrm>
            <a:off x="628650" y="273844"/>
            <a:ext cx="7886700" cy="994172"/>
          </a:xfrm>
          <a:prstGeom prst="rect">
            <a:avLst/>
          </a:prstGeom>
          <a:noFill/>
          <a:ln>
            <a:noFill/>
          </a:ln>
        </p:spPr>
        <p:txBody>
          <a:bodyPr spcFirstLastPara="1" wrap="square" lIns="68568" tIns="34275" rIns="68568" bIns="34275" anchor="ctr" anchorCtr="0">
            <a:normAutofit/>
          </a:bodyPr>
          <a:lstStyle/>
          <a:p>
            <a:pPr marL="0" lvl="0" indent="0" algn="l" rtl="0">
              <a:lnSpc>
                <a:spcPct val="90000"/>
              </a:lnSpc>
              <a:spcBef>
                <a:spcPts val="0"/>
              </a:spcBef>
              <a:spcAft>
                <a:spcPts val="0"/>
              </a:spcAft>
              <a:buClr>
                <a:schemeClr val="dk1"/>
              </a:buClr>
              <a:buSzPts val="4400"/>
              <a:buFont typeface="Calibri" panose="020F0502020204030204"/>
              <a:buNone/>
            </a:pPr>
            <a:r>
              <a:rPr lang="en-US"/>
              <a:t>Coding the Forward Neural Network: Calculate the output </a:t>
            </a:r>
            <a:endParaRPr lang="en-US"/>
          </a:p>
        </p:txBody>
      </p:sp>
      <p:pic>
        <p:nvPicPr>
          <p:cNvPr id="179" name="Google Shape;179;p5"/>
          <p:cNvPicPr preferRelativeResize="0"/>
          <p:nvPr/>
        </p:nvPicPr>
        <p:blipFill rotWithShape="1">
          <a:blip r:embed="rId1"/>
          <a:srcRect/>
          <a:stretch>
            <a:fillRect/>
          </a:stretch>
        </p:blipFill>
        <p:spPr>
          <a:xfrm>
            <a:off x="1940983" y="1397417"/>
            <a:ext cx="4703048" cy="1606154"/>
          </a:xfrm>
          <a:prstGeom prst="rect">
            <a:avLst/>
          </a:prstGeom>
          <a:noFill/>
          <a:ln>
            <a:noFill/>
          </a:ln>
        </p:spPr>
      </p:pic>
      <p:sp>
        <p:nvSpPr>
          <p:cNvPr id="180" name="Google Shape;180;p5"/>
          <p:cNvSpPr txBox="1"/>
          <p:nvPr/>
        </p:nvSpPr>
        <p:spPr>
          <a:xfrm>
            <a:off x="1354666" y="3409186"/>
            <a:ext cx="3459794" cy="274955"/>
          </a:xfrm>
          <a:prstGeom prst="rect">
            <a:avLst/>
          </a:prstGeom>
          <a:noFill/>
          <a:ln>
            <a:noFill/>
          </a:ln>
        </p:spPr>
        <p:txBody>
          <a:bodyPr spcFirstLastPara="1" wrap="square" lIns="68568" tIns="34275" rIns="68568" bIns="34275" anchor="t" anchorCtr="0">
            <a:spAutoFit/>
          </a:bodyPr>
          <a:lstStyle/>
          <a:p>
            <a:pPr marL="0" marR="0" lvl="0" indent="0" algn="l" rtl="0">
              <a:spcBef>
                <a:spcPts val="0"/>
              </a:spcBef>
              <a:spcAft>
                <a:spcPts val="0"/>
              </a:spcAft>
              <a:buNone/>
            </a:pPr>
            <a:r>
              <a:rPr lang="en-US" sz="1350" b="0" i="0" u="none" strike="noStrike" cap="none">
                <a:solidFill>
                  <a:schemeClr val="dk1"/>
                </a:solidFill>
                <a:latin typeface="Calibri" panose="020F0502020204030204"/>
                <a:ea typeface="Calibri" panose="020F0502020204030204"/>
                <a:cs typeface="Calibri" panose="020F0502020204030204"/>
                <a:sym typeface="Calibri" panose="020F0502020204030204"/>
              </a:rPr>
              <a:t>Calculate  the prediction for input array as [3,2]</a:t>
            </a:r>
            <a:endParaRPr lang="en-US" sz="135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81" name="Google Shape;181;p5"/>
          <p:cNvSpPr txBox="1"/>
          <p:nvPr/>
        </p:nvSpPr>
        <p:spPr>
          <a:xfrm>
            <a:off x="1354666" y="3814801"/>
            <a:ext cx="1522436" cy="274955"/>
          </a:xfrm>
          <a:prstGeom prst="rect">
            <a:avLst/>
          </a:prstGeom>
          <a:noFill/>
          <a:ln>
            <a:noFill/>
          </a:ln>
        </p:spPr>
        <p:txBody>
          <a:bodyPr spcFirstLastPara="1" wrap="square" lIns="68568" tIns="34275" rIns="68568" bIns="34275" anchor="t" anchorCtr="0">
            <a:spAutoFit/>
          </a:bodyPr>
          <a:lstStyle/>
          <a:p>
            <a:pPr marL="0" marR="0" lvl="0" indent="0" algn="l" rtl="0">
              <a:spcBef>
                <a:spcPts val="0"/>
              </a:spcBef>
              <a:spcAft>
                <a:spcPts val="0"/>
              </a:spcAft>
              <a:buNone/>
            </a:pPr>
            <a:r>
              <a:rPr lang="en-US" sz="1350">
                <a:solidFill>
                  <a:schemeClr val="dk1"/>
                </a:solidFill>
                <a:latin typeface="Calibri" panose="020F0502020204030204"/>
                <a:ea typeface="Calibri" panose="020F0502020204030204"/>
                <a:cs typeface="Calibri" panose="020F0502020204030204"/>
                <a:sym typeface="Calibri" panose="020F0502020204030204"/>
              </a:rPr>
              <a:t>The prediction is 42</a:t>
            </a:r>
            <a:endParaRPr lang="en-US" sz="1350">
              <a:solidFill>
                <a:schemeClr val="dk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85" name="Shape 185"/>
        <p:cNvGrpSpPr/>
        <p:nvPr/>
      </p:nvGrpSpPr>
      <p:grpSpPr>
        <a:xfrm>
          <a:off x="0" y="0"/>
          <a:ext cx="0" cy="0"/>
          <a:chOff x="0" y="0"/>
          <a:chExt cx="0" cy="0"/>
        </a:xfrm>
      </p:grpSpPr>
      <p:sp>
        <p:nvSpPr>
          <p:cNvPr id="186" name="Google Shape;186;p6"/>
          <p:cNvSpPr txBox="1"/>
          <p:nvPr>
            <p:ph type="title"/>
          </p:nvPr>
        </p:nvSpPr>
        <p:spPr>
          <a:xfrm>
            <a:off x="628650" y="273844"/>
            <a:ext cx="7886700" cy="994172"/>
          </a:xfrm>
          <a:prstGeom prst="rect">
            <a:avLst/>
          </a:prstGeom>
          <a:noFill/>
          <a:ln>
            <a:noFill/>
          </a:ln>
        </p:spPr>
        <p:txBody>
          <a:bodyPr spcFirstLastPara="1" wrap="square" lIns="68568" tIns="34275" rIns="68568" bIns="34275" anchor="ctr" anchorCtr="0">
            <a:normAutofit/>
          </a:bodyPr>
          <a:lstStyle/>
          <a:p>
            <a:pPr marL="0" lvl="0" indent="0" algn="l" rtl="0">
              <a:lnSpc>
                <a:spcPct val="90000"/>
              </a:lnSpc>
              <a:spcBef>
                <a:spcPts val="0"/>
              </a:spcBef>
              <a:spcAft>
                <a:spcPts val="0"/>
              </a:spcAft>
              <a:buClr>
                <a:schemeClr val="dk1"/>
              </a:buClr>
              <a:buSzPts val="4400"/>
              <a:buFont typeface="Calibri" panose="020F0502020204030204"/>
              <a:buNone/>
            </a:pPr>
            <a:r>
              <a:rPr lang="en-US"/>
              <a:t>Activation Functions</a:t>
            </a:r>
            <a:endParaRPr lang="en-US"/>
          </a:p>
        </p:txBody>
      </p:sp>
      <p:sp>
        <p:nvSpPr>
          <p:cNvPr id="187" name="Google Shape;187;p6"/>
          <p:cNvSpPr txBox="1"/>
          <p:nvPr>
            <p:ph type="body" idx="1"/>
          </p:nvPr>
        </p:nvSpPr>
        <p:spPr>
          <a:xfrm>
            <a:off x="628650" y="1369219"/>
            <a:ext cx="7886700" cy="3263504"/>
          </a:xfrm>
          <a:prstGeom prst="rect">
            <a:avLst/>
          </a:prstGeom>
          <a:noFill/>
          <a:ln>
            <a:noFill/>
          </a:ln>
        </p:spPr>
        <p:txBody>
          <a:bodyPr spcFirstLastPara="1" wrap="square" lIns="68568" tIns="34275" rIns="68568" bIns="34275" anchor="t" anchorCtr="0">
            <a:normAutofit/>
          </a:bodyPr>
          <a:lstStyle/>
          <a:p>
            <a:pPr marL="228600" lvl="0" indent="-228600" algn="l" rtl="0">
              <a:lnSpc>
                <a:spcPct val="90000"/>
              </a:lnSpc>
              <a:spcBef>
                <a:spcPts val="0"/>
              </a:spcBef>
              <a:spcAft>
                <a:spcPts val="0"/>
              </a:spcAft>
              <a:buClr>
                <a:schemeClr val="dk1"/>
              </a:buClr>
              <a:buSzPts val="2800"/>
              <a:buChar char="•"/>
            </a:pPr>
            <a:r>
              <a:rPr lang="en-US"/>
              <a:t>To optimize the performance of neural networks we need to apply an activation function to each node of the hidden layers</a:t>
            </a:r>
            <a:endParaRPr lang="en-US"/>
          </a:p>
          <a:p>
            <a:pPr marL="228600" lvl="0" indent="-228600" algn="l" rtl="0">
              <a:lnSpc>
                <a:spcPct val="90000"/>
              </a:lnSpc>
              <a:spcBef>
                <a:spcPts val="1000"/>
              </a:spcBef>
              <a:spcAft>
                <a:spcPts val="0"/>
              </a:spcAft>
              <a:buClr>
                <a:schemeClr val="dk1"/>
              </a:buClr>
              <a:buSzPts val="2800"/>
              <a:buChar char="•"/>
            </a:pPr>
            <a:r>
              <a:rPr lang="en-US"/>
              <a:t>Activation functions allow the model to  capture non linearity</a:t>
            </a:r>
            <a:endParaRPr lang="en-US"/>
          </a:p>
          <a:p>
            <a:pPr marL="228600" lvl="0" indent="-50800" algn="l" rtl="0">
              <a:lnSpc>
                <a:spcPct val="90000"/>
              </a:lnSpc>
              <a:spcBef>
                <a:spcPts val="1000"/>
              </a:spcBef>
              <a:spcAft>
                <a:spcPts val="0"/>
              </a:spcAft>
              <a:buClr>
                <a:schemeClr val="dk1"/>
              </a:buClr>
              <a:buSzPts val="2800"/>
              <a:buNone/>
            </a:pPr>
          </a:p>
        </p:txBody>
      </p:sp>
      <p:pic>
        <p:nvPicPr>
          <p:cNvPr id="188" name="Google Shape;188;p6"/>
          <p:cNvPicPr preferRelativeResize="0"/>
          <p:nvPr/>
        </p:nvPicPr>
        <p:blipFill rotWithShape="1">
          <a:blip r:embed="rId1"/>
          <a:srcRect/>
          <a:stretch>
            <a:fillRect/>
          </a:stretch>
        </p:blipFill>
        <p:spPr>
          <a:xfrm>
            <a:off x="2371328" y="2386673"/>
            <a:ext cx="4075914" cy="2347252"/>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92" name="Shape 192"/>
        <p:cNvGrpSpPr/>
        <p:nvPr/>
      </p:nvGrpSpPr>
      <p:grpSpPr>
        <a:xfrm>
          <a:off x="0" y="0"/>
          <a:ext cx="0" cy="0"/>
          <a:chOff x="0" y="0"/>
          <a:chExt cx="0" cy="0"/>
        </a:xfrm>
      </p:grpSpPr>
      <p:sp>
        <p:nvSpPr>
          <p:cNvPr id="193" name="Google Shape;193;p7"/>
          <p:cNvSpPr txBox="1"/>
          <p:nvPr>
            <p:ph type="title"/>
          </p:nvPr>
        </p:nvSpPr>
        <p:spPr>
          <a:xfrm>
            <a:off x="628650" y="273844"/>
            <a:ext cx="7886700" cy="994172"/>
          </a:xfrm>
          <a:prstGeom prst="rect">
            <a:avLst/>
          </a:prstGeom>
          <a:noFill/>
          <a:ln>
            <a:noFill/>
          </a:ln>
        </p:spPr>
        <p:txBody>
          <a:bodyPr spcFirstLastPara="1" wrap="square" lIns="68568" tIns="34275" rIns="68568" bIns="34275" anchor="ctr" anchorCtr="0">
            <a:normAutofit/>
          </a:bodyPr>
          <a:lstStyle/>
          <a:p>
            <a:pPr marL="0" lvl="0" indent="0" algn="l" rtl="0">
              <a:lnSpc>
                <a:spcPct val="90000"/>
              </a:lnSpc>
              <a:spcBef>
                <a:spcPts val="0"/>
              </a:spcBef>
              <a:spcAft>
                <a:spcPts val="0"/>
              </a:spcAft>
              <a:buClr>
                <a:schemeClr val="dk1"/>
              </a:buClr>
              <a:buSzPts val="4400"/>
              <a:buFont typeface="Calibri" panose="020F0502020204030204"/>
              <a:buNone/>
            </a:pPr>
            <a:r>
              <a:rPr lang="en-US"/>
              <a:t>Applying tanh activation functions </a:t>
            </a:r>
            <a:endParaRPr lang="en-US"/>
          </a:p>
        </p:txBody>
      </p:sp>
      <p:sp>
        <p:nvSpPr>
          <p:cNvPr id="194" name="Google Shape;194;p7"/>
          <p:cNvSpPr txBox="1"/>
          <p:nvPr>
            <p:ph type="body" idx="1"/>
          </p:nvPr>
        </p:nvSpPr>
        <p:spPr>
          <a:xfrm>
            <a:off x="628650" y="1369219"/>
            <a:ext cx="7886700" cy="3263504"/>
          </a:xfrm>
          <a:prstGeom prst="rect">
            <a:avLst/>
          </a:prstGeom>
          <a:noFill/>
          <a:ln>
            <a:noFill/>
          </a:ln>
        </p:spPr>
        <p:txBody>
          <a:bodyPr spcFirstLastPara="1" wrap="square" lIns="68568" tIns="34275" rIns="68568" bIns="34275" anchor="t" anchorCtr="0">
            <a:normAutofit/>
          </a:bodyPr>
          <a:lstStyle/>
          <a:p>
            <a:pPr marL="228600" lvl="0" indent="-50800" algn="l" rtl="0">
              <a:lnSpc>
                <a:spcPct val="90000"/>
              </a:lnSpc>
              <a:spcBef>
                <a:spcPts val="0"/>
              </a:spcBef>
              <a:spcAft>
                <a:spcPts val="0"/>
              </a:spcAft>
              <a:buClr>
                <a:schemeClr val="dk1"/>
              </a:buClr>
              <a:buSzPts val="2800"/>
              <a:buNone/>
            </a:pPr>
          </a:p>
        </p:txBody>
      </p:sp>
      <p:pic>
        <p:nvPicPr>
          <p:cNvPr id="195" name="Google Shape;195;p7"/>
          <p:cNvPicPr preferRelativeResize="0"/>
          <p:nvPr/>
        </p:nvPicPr>
        <p:blipFill rotWithShape="1">
          <a:blip r:embed="rId1"/>
          <a:srcRect/>
          <a:stretch>
            <a:fillRect/>
          </a:stretch>
        </p:blipFill>
        <p:spPr>
          <a:xfrm>
            <a:off x="2506134" y="1553105"/>
            <a:ext cx="3835400" cy="2705327"/>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99" name="Shape 199"/>
        <p:cNvGrpSpPr/>
        <p:nvPr/>
      </p:nvGrpSpPr>
      <p:grpSpPr>
        <a:xfrm>
          <a:off x="0" y="0"/>
          <a:ext cx="0" cy="0"/>
          <a:chOff x="0" y="0"/>
          <a:chExt cx="0" cy="0"/>
        </a:xfrm>
      </p:grpSpPr>
      <p:sp>
        <p:nvSpPr>
          <p:cNvPr id="200" name="Google Shape;200;p8"/>
          <p:cNvSpPr txBox="1"/>
          <p:nvPr>
            <p:ph type="title"/>
          </p:nvPr>
        </p:nvSpPr>
        <p:spPr>
          <a:xfrm>
            <a:off x="628650" y="273844"/>
            <a:ext cx="7886700" cy="994172"/>
          </a:xfrm>
          <a:prstGeom prst="rect">
            <a:avLst/>
          </a:prstGeom>
          <a:noFill/>
          <a:ln>
            <a:noFill/>
          </a:ln>
        </p:spPr>
        <p:txBody>
          <a:bodyPr spcFirstLastPara="1" wrap="square" lIns="68568" tIns="34275" rIns="68568" bIns="34275" anchor="ctr" anchorCtr="0">
            <a:normAutofit/>
          </a:bodyPr>
          <a:lstStyle/>
          <a:p>
            <a:pPr marL="0" lvl="0" indent="0" algn="l" rtl="0">
              <a:lnSpc>
                <a:spcPct val="90000"/>
              </a:lnSpc>
              <a:spcBef>
                <a:spcPts val="0"/>
              </a:spcBef>
              <a:spcAft>
                <a:spcPts val="0"/>
              </a:spcAft>
              <a:buClr>
                <a:schemeClr val="dk1"/>
              </a:buClr>
              <a:buSzPts val="4400"/>
              <a:buFont typeface="Calibri" panose="020F0502020204030204"/>
              <a:buNone/>
            </a:pPr>
            <a:r>
              <a:rPr lang="en-US"/>
              <a:t>Industry preferred Activation Functions </a:t>
            </a:r>
            <a:endParaRPr lang="en-US"/>
          </a:p>
        </p:txBody>
      </p:sp>
      <p:pic>
        <p:nvPicPr>
          <p:cNvPr id="201" name="Google Shape;201;p8"/>
          <p:cNvPicPr preferRelativeResize="0"/>
          <p:nvPr/>
        </p:nvPicPr>
        <p:blipFill rotWithShape="1">
          <a:blip r:embed="rId1"/>
          <a:srcRect/>
          <a:stretch>
            <a:fillRect/>
          </a:stretch>
        </p:blipFill>
        <p:spPr>
          <a:xfrm>
            <a:off x="1749764" y="1369219"/>
            <a:ext cx="5644472" cy="3050779"/>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205" name="Shape 205"/>
        <p:cNvGrpSpPr/>
        <p:nvPr/>
      </p:nvGrpSpPr>
      <p:grpSpPr>
        <a:xfrm>
          <a:off x="0" y="0"/>
          <a:ext cx="0" cy="0"/>
          <a:chOff x="0" y="0"/>
          <a:chExt cx="0" cy="0"/>
        </a:xfrm>
      </p:grpSpPr>
      <p:sp>
        <p:nvSpPr>
          <p:cNvPr id="206" name="Google Shape;206;p9"/>
          <p:cNvSpPr txBox="1"/>
          <p:nvPr>
            <p:ph type="title"/>
          </p:nvPr>
        </p:nvSpPr>
        <p:spPr>
          <a:xfrm>
            <a:off x="628650" y="273844"/>
            <a:ext cx="7886700" cy="994172"/>
          </a:xfrm>
          <a:prstGeom prst="rect">
            <a:avLst/>
          </a:prstGeom>
          <a:noFill/>
          <a:ln>
            <a:noFill/>
          </a:ln>
        </p:spPr>
        <p:txBody>
          <a:bodyPr spcFirstLastPara="1" wrap="square" lIns="68568" tIns="34275" rIns="68568" bIns="34275" anchor="ctr" anchorCtr="0">
            <a:normAutofit/>
          </a:bodyPr>
          <a:lstStyle/>
          <a:p>
            <a:pPr marL="0" lvl="0" indent="0" algn="l" rtl="0">
              <a:lnSpc>
                <a:spcPct val="90000"/>
              </a:lnSpc>
              <a:spcBef>
                <a:spcPts val="0"/>
              </a:spcBef>
              <a:spcAft>
                <a:spcPts val="0"/>
              </a:spcAft>
              <a:buClr>
                <a:schemeClr val="dk1"/>
              </a:buClr>
              <a:buSzPts val="4400"/>
              <a:buFont typeface="Calibri" panose="020F0502020204030204"/>
              <a:buNone/>
            </a:pPr>
            <a:r>
              <a:rPr lang="en-US"/>
              <a:t>The relu</a:t>
            </a:r>
            <a:endParaRPr lang="en-US"/>
          </a:p>
        </p:txBody>
      </p:sp>
      <p:sp>
        <p:nvSpPr>
          <p:cNvPr id="207" name="Google Shape;207;p9"/>
          <p:cNvSpPr txBox="1"/>
          <p:nvPr>
            <p:ph type="body" idx="1"/>
          </p:nvPr>
        </p:nvSpPr>
        <p:spPr>
          <a:xfrm>
            <a:off x="628650" y="1369219"/>
            <a:ext cx="7886700" cy="3263504"/>
          </a:xfrm>
          <a:prstGeom prst="rect">
            <a:avLst/>
          </a:prstGeom>
          <a:noFill/>
          <a:ln>
            <a:noFill/>
          </a:ln>
        </p:spPr>
        <p:txBody>
          <a:bodyPr spcFirstLastPara="1" wrap="square" lIns="68568" tIns="34275" rIns="68568" bIns="34275" anchor="t" anchorCtr="0">
            <a:normAutofit/>
          </a:bodyPr>
          <a:lstStyle/>
          <a:p>
            <a:pPr marL="228600" lvl="0" indent="-228600" algn="l" rtl="0">
              <a:lnSpc>
                <a:spcPct val="90000"/>
              </a:lnSpc>
              <a:spcBef>
                <a:spcPts val="0"/>
              </a:spcBef>
              <a:spcAft>
                <a:spcPts val="0"/>
              </a:spcAft>
              <a:buClr>
                <a:schemeClr val="dk1"/>
              </a:buClr>
              <a:buSzPts val="2800"/>
              <a:buChar char="•"/>
            </a:pPr>
            <a:r>
              <a:rPr lang="en-US"/>
              <a:t>The rectified linear activation function (called </a:t>
            </a:r>
            <a:r>
              <a:rPr lang="en-US" i="1"/>
              <a:t>ReLU</a:t>
            </a:r>
            <a:r>
              <a:rPr lang="en-US"/>
              <a:t>) has been shown to lead to very high-performance networks. This function takes a single number as an input, returning 0 if the input is negative, and the input if the input is positive.</a:t>
            </a:r>
            <a:endParaRPr lang="en-US"/>
          </a:p>
          <a:p>
            <a:pPr marL="228600" lvl="0" indent="-228600" algn="l" rtl="0">
              <a:lnSpc>
                <a:spcPct val="90000"/>
              </a:lnSpc>
              <a:spcBef>
                <a:spcPts val="1000"/>
              </a:spcBef>
              <a:spcAft>
                <a:spcPts val="0"/>
              </a:spcAft>
              <a:buClr>
                <a:schemeClr val="dk1"/>
              </a:buClr>
              <a:buSzPts val="2800"/>
              <a:buChar char="•"/>
            </a:pPr>
            <a:r>
              <a:rPr lang="en-US"/>
              <a:t>Here are some examples:</a:t>
            </a:r>
            <a:br>
              <a:rPr lang="en-US"/>
            </a:br>
            <a:r>
              <a:rPr lang="en-US" b="1"/>
              <a:t>relu(3) = 3</a:t>
            </a:r>
            <a:br>
              <a:rPr lang="en-US"/>
            </a:br>
            <a:r>
              <a:rPr lang="en-US" b="1"/>
              <a:t>relu(-3) = 0</a:t>
            </a:r>
            <a:endParaRPr lang="en-US" b="1"/>
          </a:p>
          <a:p>
            <a:pPr marL="228600" lvl="0" indent="-50800" algn="l" rtl="0">
              <a:lnSpc>
                <a:spcPct val="90000"/>
              </a:lnSpc>
              <a:spcBef>
                <a:spcPts val="1000"/>
              </a:spcBef>
              <a:spcAft>
                <a:spcPts val="0"/>
              </a:spcAft>
              <a:buClr>
                <a:schemeClr val="dk1"/>
              </a:buClr>
              <a:buSzPts val="2800"/>
              <a:buNone/>
            </a:p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211" name="Shape 211"/>
        <p:cNvGrpSpPr/>
        <p:nvPr/>
      </p:nvGrpSpPr>
      <p:grpSpPr>
        <a:xfrm>
          <a:off x="0" y="0"/>
          <a:ext cx="0" cy="0"/>
          <a:chOff x="0" y="0"/>
          <a:chExt cx="0" cy="0"/>
        </a:xfrm>
      </p:grpSpPr>
      <p:sp>
        <p:nvSpPr>
          <p:cNvPr id="212" name="Google Shape;212;p10"/>
          <p:cNvSpPr txBox="1"/>
          <p:nvPr>
            <p:ph type="title"/>
          </p:nvPr>
        </p:nvSpPr>
        <p:spPr>
          <a:xfrm>
            <a:off x="628650" y="273844"/>
            <a:ext cx="7886700" cy="994172"/>
          </a:xfrm>
          <a:prstGeom prst="rect">
            <a:avLst/>
          </a:prstGeom>
          <a:noFill/>
          <a:ln>
            <a:noFill/>
          </a:ln>
        </p:spPr>
        <p:txBody>
          <a:bodyPr spcFirstLastPara="1" wrap="square" lIns="68568" tIns="34275" rIns="68568" bIns="34275" anchor="ctr" anchorCtr="0">
            <a:normAutofit/>
          </a:bodyPr>
          <a:lstStyle/>
          <a:p>
            <a:pPr marL="0" lvl="0" indent="0" algn="l" rtl="0">
              <a:lnSpc>
                <a:spcPct val="90000"/>
              </a:lnSpc>
              <a:spcBef>
                <a:spcPts val="0"/>
              </a:spcBef>
              <a:spcAft>
                <a:spcPts val="0"/>
              </a:spcAft>
              <a:buClr>
                <a:schemeClr val="dk1"/>
              </a:buClr>
              <a:buSzPts val="4400"/>
              <a:buFont typeface="Calibri" panose="020F0502020204030204"/>
              <a:buNone/>
            </a:pPr>
            <a:r>
              <a:rPr lang="en-US"/>
              <a:t>Deeper Networks</a:t>
            </a:r>
            <a:br>
              <a:rPr lang="en-US"/>
            </a:br>
            <a:endParaRPr lang="en-US"/>
          </a:p>
        </p:txBody>
      </p:sp>
      <p:sp>
        <p:nvSpPr>
          <p:cNvPr id="213" name="Google Shape;213;p10"/>
          <p:cNvSpPr txBox="1"/>
          <p:nvPr>
            <p:ph type="body" idx="1"/>
          </p:nvPr>
        </p:nvSpPr>
        <p:spPr>
          <a:xfrm>
            <a:off x="628650" y="1369219"/>
            <a:ext cx="7886700" cy="3263504"/>
          </a:xfrm>
          <a:prstGeom prst="rect">
            <a:avLst/>
          </a:prstGeom>
          <a:noFill/>
          <a:ln>
            <a:noFill/>
          </a:ln>
        </p:spPr>
        <p:txBody>
          <a:bodyPr spcFirstLastPara="1" wrap="square" lIns="68568" tIns="34275" rIns="68568" bIns="34275" anchor="t" anchorCtr="0">
            <a:normAutofit/>
          </a:bodyPr>
          <a:lstStyle/>
          <a:p>
            <a:pPr marL="228600" lvl="0" indent="-228600" algn="l" rtl="0">
              <a:lnSpc>
                <a:spcPct val="90000"/>
              </a:lnSpc>
              <a:spcBef>
                <a:spcPts val="0"/>
              </a:spcBef>
              <a:spcAft>
                <a:spcPts val="0"/>
              </a:spcAft>
              <a:buClr>
                <a:schemeClr val="dk1"/>
              </a:buClr>
              <a:buSzPts val="2800"/>
              <a:buChar char="•"/>
            </a:pPr>
            <a:r>
              <a:rPr lang="en-US"/>
              <a:t>These are neural networks having multiple successively placed hidden layers . We could have 2, 3,5 15 etc hidden  layers</a:t>
            </a:r>
            <a:endParaRPr lang="en-US"/>
          </a:p>
          <a:p>
            <a:pPr marL="228600" lvl="0" indent="-50800" algn="l" rtl="0">
              <a:lnSpc>
                <a:spcPct val="90000"/>
              </a:lnSpc>
              <a:spcBef>
                <a:spcPts val="1000"/>
              </a:spcBef>
              <a:spcAft>
                <a:spcPts val="0"/>
              </a:spcAft>
              <a:buClr>
                <a:schemeClr val="dk1"/>
              </a:buClr>
              <a:buSzPts val="2800"/>
              <a:buNone/>
            </a:pPr>
          </a:p>
        </p:txBody>
      </p:sp>
      <p:pic>
        <p:nvPicPr>
          <p:cNvPr id="214" name="Google Shape;214;p10"/>
          <p:cNvPicPr preferRelativeResize="0"/>
          <p:nvPr/>
        </p:nvPicPr>
        <p:blipFill rotWithShape="1">
          <a:blip r:embed="rId1"/>
          <a:srcRect/>
          <a:stretch>
            <a:fillRect/>
          </a:stretch>
        </p:blipFill>
        <p:spPr>
          <a:xfrm>
            <a:off x="2151724" y="2000911"/>
            <a:ext cx="4274477" cy="234230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How does M</a:t>
            </a:r>
            <a:r>
              <a:rPr lang="en-IN" altLang="en-US" dirty="0"/>
              <a:t>L model </a:t>
            </a:r>
            <a:r>
              <a:rPr lang="en-US" dirty="0"/>
              <a:t>look like in practice ?</a:t>
            </a:r>
            <a:endParaRPr lang="en-US" dirty="0"/>
          </a:p>
        </p:txBody>
      </p:sp>
      <p:sp>
        <p:nvSpPr>
          <p:cNvPr id="3" name="Content Placeholder 2"/>
          <p:cNvSpPr>
            <a:spLocks noGrp="1"/>
          </p:cNvSpPr>
          <p:nvPr>
            <p:ph idx="1"/>
          </p:nvPr>
        </p:nvSpPr>
        <p:spPr/>
        <p:txBody>
          <a:bodyPr/>
          <a:lstStyle/>
          <a:p>
            <a:r>
              <a:rPr lang="en-US" dirty="0"/>
              <a:t>Model -</a:t>
            </a:r>
            <a:r>
              <a:rPr lang="en-US" dirty="0">
                <a:sym typeface="Wingdings" panose="05000000000000000000" pitchFamily="2" charset="2"/>
              </a:rPr>
              <a:t>  A statistical representation of a real world process based on data </a:t>
            </a:r>
            <a:endParaRPr lang="en-US" dirty="0">
              <a:sym typeface="Wingdings" panose="05000000000000000000" pitchFamily="2" charset="2"/>
            </a:endParaRPr>
          </a:p>
          <a:p>
            <a:r>
              <a:rPr lang="en-US" dirty="0">
                <a:sym typeface="Wingdings" panose="05000000000000000000" pitchFamily="2" charset="2"/>
              </a:rPr>
              <a:t>X Training data </a:t>
            </a:r>
            <a:r>
              <a:rPr lang="en-IN" altLang="en-US" dirty="0">
                <a:sym typeface="Wingdings" panose="05000000000000000000" pitchFamily="2" charset="2"/>
              </a:rPr>
              <a:t>also called features</a:t>
            </a:r>
            <a:endParaRPr lang="en-US" dirty="0">
              <a:sym typeface="Wingdings" panose="05000000000000000000" pitchFamily="2" charset="2"/>
            </a:endParaRPr>
          </a:p>
          <a:p>
            <a:r>
              <a:rPr lang="en-US" dirty="0">
                <a:sym typeface="Wingdings" panose="05000000000000000000" pitchFamily="2" charset="2"/>
              </a:rPr>
              <a:t>y prediction</a:t>
            </a:r>
            <a:r>
              <a:rPr lang="en-IN" altLang="en-US" dirty="0">
                <a:sym typeface="Wingdings" panose="05000000000000000000" pitchFamily="2" charset="2"/>
              </a:rPr>
              <a:t> also called labels</a:t>
            </a:r>
            <a:endParaRPr lang="en-IN" altLang="en-US" dirty="0">
              <a:sym typeface="Wingdings" panose="05000000000000000000" pitchFamily="2" charset="2"/>
            </a:endParaRPr>
          </a:p>
          <a:p>
            <a:r>
              <a:rPr lang="en-US" dirty="0">
                <a:sym typeface="Wingdings" panose="05000000000000000000" pitchFamily="2" charset="2"/>
              </a:rPr>
              <a:t>f(x)ML algorithm for Training</a:t>
            </a:r>
            <a:r>
              <a:rPr lang="en-IN" altLang="en-US" dirty="0">
                <a:sym typeface="Wingdings" panose="05000000000000000000" pitchFamily="2" charset="2"/>
              </a:rPr>
              <a:t> into a Model</a:t>
            </a:r>
            <a:endParaRPr lang="en-US" dirty="0">
              <a:sym typeface="Wingdings" panose="05000000000000000000" pitchFamily="2" charset="2"/>
            </a:endParaRPr>
          </a:p>
          <a:p>
            <a:endParaRPr lang="en-US" dirty="0">
              <a:sym typeface="Wingdings" panose="05000000000000000000" pitchFamily="2" charset="2"/>
            </a:endParaRPr>
          </a:p>
          <a:p>
            <a:endParaRPr lang="en-US" dirty="0">
              <a:sym typeface="Wingdings" panose="05000000000000000000" pitchFamily="2" charset="2"/>
            </a:endParaRPr>
          </a:p>
          <a:p>
            <a:endParaRPr lang="en-US" dirty="0">
              <a:sym typeface="Wingdings" panose="05000000000000000000" pitchFamily="2" charset="2"/>
            </a:endParaRPr>
          </a:p>
          <a:p>
            <a:endParaRPr lang="en-US" dirty="0"/>
          </a:p>
        </p:txBody>
      </p:sp>
      <p:pic>
        <p:nvPicPr>
          <p:cNvPr id="7" name="Picture 6"/>
          <p:cNvPicPr>
            <a:picLocks noChangeAspect="1"/>
          </p:cNvPicPr>
          <p:nvPr/>
        </p:nvPicPr>
        <p:blipFill>
          <a:blip r:embed="rId1"/>
          <a:stretch>
            <a:fillRect/>
          </a:stretch>
        </p:blipFill>
        <p:spPr>
          <a:xfrm>
            <a:off x="2583815" y="2603500"/>
            <a:ext cx="3078480" cy="168338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218" name="Shape 218"/>
        <p:cNvGrpSpPr/>
        <p:nvPr/>
      </p:nvGrpSpPr>
      <p:grpSpPr>
        <a:xfrm>
          <a:off x="0" y="0"/>
          <a:ext cx="0" cy="0"/>
          <a:chOff x="0" y="0"/>
          <a:chExt cx="0" cy="0"/>
        </a:xfrm>
      </p:grpSpPr>
      <p:sp>
        <p:nvSpPr>
          <p:cNvPr id="219" name="Google Shape;219;p11"/>
          <p:cNvSpPr txBox="1"/>
          <p:nvPr>
            <p:ph type="title"/>
          </p:nvPr>
        </p:nvSpPr>
        <p:spPr>
          <a:xfrm>
            <a:off x="637117" y="256910"/>
            <a:ext cx="7886700" cy="994172"/>
          </a:xfrm>
          <a:prstGeom prst="rect">
            <a:avLst/>
          </a:prstGeom>
          <a:noFill/>
          <a:ln>
            <a:noFill/>
          </a:ln>
        </p:spPr>
        <p:txBody>
          <a:bodyPr spcFirstLastPara="1" wrap="square" lIns="68568" tIns="34275" rIns="68568" bIns="34275" anchor="ctr" anchorCtr="0">
            <a:normAutofit/>
          </a:bodyPr>
          <a:lstStyle/>
          <a:p>
            <a:pPr marL="0" lvl="0" indent="0" algn="l" rtl="0">
              <a:lnSpc>
                <a:spcPct val="90000"/>
              </a:lnSpc>
              <a:spcBef>
                <a:spcPts val="0"/>
              </a:spcBef>
              <a:spcAft>
                <a:spcPts val="0"/>
              </a:spcAft>
              <a:buClr>
                <a:schemeClr val="dk1"/>
              </a:buClr>
              <a:buSzPts val="4400"/>
              <a:buFont typeface="Calibri" panose="020F0502020204030204"/>
              <a:buNone/>
            </a:pPr>
            <a:r>
              <a:rPr lang="en-US"/>
              <a:t>Deeper Networks</a:t>
            </a:r>
            <a:endParaRPr lang="en-US"/>
          </a:p>
        </p:txBody>
      </p:sp>
      <p:sp>
        <p:nvSpPr>
          <p:cNvPr id="220" name="Google Shape;220;p11"/>
          <p:cNvSpPr txBox="1"/>
          <p:nvPr>
            <p:ph type="body" idx="1"/>
          </p:nvPr>
        </p:nvSpPr>
        <p:spPr>
          <a:xfrm>
            <a:off x="637117" y="1403483"/>
            <a:ext cx="7886700" cy="3263504"/>
          </a:xfrm>
          <a:prstGeom prst="rect">
            <a:avLst/>
          </a:prstGeom>
          <a:noFill/>
          <a:ln>
            <a:noFill/>
          </a:ln>
        </p:spPr>
        <p:txBody>
          <a:bodyPr spcFirstLastPara="1" wrap="square" lIns="68568" tIns="34275" rIns="68568" bIns="34275" anchor="t" anchorCtr="0">
            <a:normAutofit/>
          </a:bodyPr>
          <a:lstStyle/>
          <a:p>
            <a:pPr marL="228600" lvl="0" indent="-228600" algn="l" rtl="0">
              <a:lnSpc>
                <a:spcPct val="90000"/>
              </a:lnSpc>
              <a:spcBef>
                <a:spcPts val="0"/>
              </a:spcBef>
              <a:spcAft>
                <a:spcPts val="0"/>
              </a:spcAft>
              <a:buClr>
                <a:schemeClr val="dk1"/>
              </a:buClr>
              <a:buSzPct val="100000"/>
              <a:buChar char="•"/>
            </a:pPr>
            <a:r>
              <a:rPr lang="en-US"/>
              <a:t>Deeper networks internally build representations of patterns in the data useful for making predictions</a:t>
            </a:r>
            <a:endParaRPr lang="en-US"/>
          </a:p>
          <a:p>
            <a:pPr marL="228600" lvl="0" indent="-228600" algn="l" rtl="0">
              <a:lnSpc>
                <a:spcPct val="90000"/>
              </a:lnSpc>
              <a:spcBef>
                <a:spcPts val="1000"/>
              </a:spcBef>
              <a:spcAft>
                <a:spcPts val="0"/>
              </a:spcAft>
              <a:buClr>
                <a:schemeClr val="dk1"/>
              </a:buClr>
              <a:buSzPct val="100000"/>
              <a:buChar char="•"/>
            </a:pPr>
            <a:r>
              <a:rPr lang="en-US"/>
              <a:t>Increasingly complex patterns are uncovered as we go through successive hidden layers of the neural network</a:t>
            </a:r>
            <a:endParaRPr lang="en-US"/>
          </a:p>
          <a:p>
            <a:pPr marL="228600" lvl="0" indent="-228600" algn="l" rtl="0">
              <a:lnSpc>
                <a:spcPct val="90000"/>
              </a:lnSpc>
              <a:spcBef>
                <a:spcPts val="1000"/>
              </a:spcBef>
              <a:spcAft>
                <a:spcPts val="0"/>
              </a:spcAft>
              <a:buClr>
                <a:schemeClr val="dk1"/>
              </a:buClr>
              <a:buSzPct val="100000"/>
              <a:buChar char="•"/>
            </a:pPr>
            <a:r>
              <a:rPr lang="en-US"/>
              <a:t>The "deep" in "deep learning" is not a reference to any kind of "deeper" understanding achieved by the approach, rather, it simply stands for this idea of successive layers of representations—how many layers contribute to a model of the data is called the "depth" of the model.</a:t>
            </a:r>
            <a:endParaRPr lang="en-US"/>
          </a:p>
          <a:p>
            <a:pPr marL="228600" lvl="0" indent="-228600" algn="l" rtl="0">
              <a:lnSpc>
                <a:spcPct val="90000"/>
              </a:lnSpc>
              <a:spcBef>
                <a:spcPts val="1000"/>
              </a:spcBef>
              <a:spcAft>
                <a:spcPts val="0"/>
              </a:spcAft>
              <a:buClr>
                <a:schemeClr val="dk1"/>
              </a:buClr>
              <a:buSzPct val="100000"/>
              <a:buChar char="•"/>
            </a:pPr>
            <a:r>
              <a:rPr lang="en-US"/>
              <a:t>In deep learning, these layered representations are (almost always) learned via models called "neural networks", structured in literal layers stacked one after the other.</a:t>
            </a: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20">
                                            <p:txEl>
                                              <p:pRg st="3" end="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224" name="Shape 224"/>
        <p:cNvGrpSpPr/>
        <p:nvPr/>
      </p:nvGrpSpPr>
      <p:grpSpPr>
        <a:xfrm>
          <a:off x="0" y="0"/>
          <a:ext cx="0" cy="0"/>
          <a:chOff x="0" y="0"/>
          <a:chExt cx="0" cy="0"/>
        </a:xfrm>
      </p:grpSpPr>
      <p:sp>
        <p:nvSpPr>
          <p:cNvPr id="225" name="Google Shape;225;p12"/>
          <p:cNvSpPr txBox="1"/>
          <p:nvPr>
            <p:ph type="title"/>
          </p:nvPr>
        </p:nvSpPr>
        <p:spPr>
          <a:xfrm>
            <a:off x="628650" y="273844"/>
            <a:ext cx="7886700" cy="994172"/>
          </a:xfrm>
          <a:prstGeom prst="rect">
            <a:avLst/>
          </a:prstGeom>
          <a:noFill/>
          <a:ln>
            <a:noFill/>
          </a:ln>
        </p:spPr>
        <p:txBody>
          <a:bodyPr spcFirstLastPara="1" wrap="square" lIns="68568" tIns="34275" rIns="68568" bIns="34275" anchor="ctr" anchorCtr="0">
            <a:normAutofit/>
          </a:bodyPr>
          <a:lstStyle/>
          <a:p>
            <a:pPr marL="0" lvl="0" indent="0" algn="l" rtl="0">
              <a:lnSpc>
                <a:spcPct val="90000"/>
              </a:lnSpc>
              <a:spcBef>
                <a:spcPts val="0"/>
              </a:spcBef>
              <a:spcAft>
                <a:spcPts val="0"/>
              </a:spcAft>
              <a:buClr>
                <a:schemeClr val="dk1"/>
              </a:buClr>
              <a:buSzPts val="4400"/>
              <a:buFont typeface="Calibri" panose="020F0502020204030204"/>
              <a:buNone/>
            </a:pPr>
            <a:r>
              <a:rPr lang="en-US"/>
              <a:t>Which Neural Network can capture interactions better</a:t>
            </a:r>
            <a:endParaRPr lang="en-US"/>
          </a:p>
        </p:txBody>
      </p:sp>
      <p:pic>
        <p:nvPicPr>
          <p:cNvPr id="226" name="Google Shape;226;p12"/>
          <p:cNvPicPr preferRelativeResize="0"/>
          <p:nvPr/>
        </p:nvPicPr>
        <p:blipFill rotWithShape="1">
          <a:blip r:embed="rId1"/>
          <a:srcRect/>
          <a:stretch>
            <a:fillRect/>
          </a:stretch>
        </p:blipFill>
        <p:spPr>
          <a:xfrm>
            <a:off x="366184" y="1605128"/>
            <a:ext cx="3604683" cy="2451715"/>
          </a:xfrm>
          <a:prstGeom prst="rect">
            <a:avLst/>
          </a:prstGeom>
          <a:noFill/>
          <a:ln>
            <a:noFill/>
          </a:ln>
        </p:spPr>
      </p:pic>
      <p:pic>
        <p:nvPicPr>
          <p:cNvPr id="227" name="Google Shape;227;p12"/>
          <p:cNvPicPr preferRelativeResize="0"/>
          <p:nvPr/>
        </p:nvPicPr>
        <p:blipFill rotWithShape="1">
          <a:blip r:embed="rId2"/>
          <a:srcRect/>
          <a:stretch>
            <a:fillRect/>
          </a:stretch>
        </p:blipFill>
        <p:spPr>
          <a:xfrm>
            <a:off x="4572000" y="1804468"/>
            <a:ext cx="4197607" cy="2053035"/>
          </a:xfrm>
          <a:prstGeom prst="rect">
            <a:avLst/>
          </a:prstGeom>
          <a:noFill/>
          <a:ln>
            <a:noFill/>
          </a:ln>
        </p:spPr>
      </p:pic>
      <p:sp>
        <p:nvSpPr>
          <p:cNvPr id="228" name="Google Shape;228;p12"/>
          <p:cNvSpPr txBox="1"/>
          <p:nvPr/>
        </p:nvSpPr>
        <p:spPr>
          <a:xfrm>
            <a:off x="1229060" y="4234978"/>
            <a:ext cx="7024423" cy="274955"/>
          </a:xfrm>
          <a:prstGeom prst="rect">
            <a:avLst/>
          </a:prstGeom>
          <a:noFill/>
          <a:ln>
            <a:noFill/>
          </a:ln>
        </p:spPr>
        <p:txBody>
          <a:bodyPr spcFirstLastPara="1" wrap="square" lIns="68568" tIns="34275" rIns="68568" bIns="34275" anchor="t" anchorCtr="0">
            <a:spAutoFit/>
          </a:bodyPr>
          <a:lstStyle/>
          <a:p>
            <a:pPr marL="0" marR="0" lvl="0" indent="0" algn="l" rtl="0">
              <a:spcBef>
                <a:spcPts val="0"/>
              </a:spcBef>
              <a:spcAft>
                <a:spcPts val="0"/>
              </a:spcAft>
              <a:buNone/>
            </a:pPr>
            <a:r>
              <a:rPr lang="en-US" sz="1350">
                <a:solidFill>
                  <a:schemeClr val="dk1"/>
                </a:solidFill>
                <a:latin typeface="Calibri" panose="020F0502020204030204"/>
                <a:ea typeface="Calibri" panose="020F0502020204030204"/>
                <a:cs typeface="Calibri" panose="020F0502020204030204"/>
                <a:sym typeface="Calibri" panose="020F0502020204030204"/>
              </a:rPr>
              <a:t>Model 2 has more nodes in the hidden layer, and therefore, greater ability to capture interactions.</a:t>
            </a:r>
            <a:endParaRPr lang="en-US" sz="1350">
              <a:solidFill>
                <a:schemeClr val="dk1"/>
              </a:solidFill>
              <a:latin typeface="Calibri" panose="020F0502020204030204"/>
              <a:ea typeface="Calibri" panose="020F0502020204030204"/>
              <a:cs typeface="Calibri" panose="020F0502020204030204"/>
              <a:sym typeface="Calibri" panose="020F0502020204030204"/>
            </a:endParaRPr>
          </a:p>
        </p:txBody>
      </p:sp>
      <p:cxnSp>
        <p:nvCxnSpPr>
          <p:cNvPr id="229" name="Google Shape;229;p12"/>
          <p:cNvCxnSpPr/>
          <p:nvPr/>
        </p:nvCxnSpPr>
        <p:spPr>
          <a:xfrm>
            <a:off x="4174069" y="1268016"/>
            <a:ext cx="0" cy="2788827"/>
          </a:xfrm>
          <a:prstGeom prst="straightConnector1">
            <a:avLst/>
          </a:prstGeom>
          <a:noFill/>
          <a:ln w="38100" cap="flat" cmpd="sng">
            <a:solidFill>
              <a:schemeClr val="accent1"/>
            </a:solidFill>
            <a:prstDash val="solid"/>
            <a:miter lim="800000"/>
            <a:headEnd type="none" w="sm" len="sm"/>
            <a:tailEnd type="none" w="sm" len="sm"/>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233" name="Shape 233"/>
        <p:cNvGrpSpPr/>
        <p:nvPr/>
      </p:nvGrpSpPr>
      <p:grpSpPr>
        <a:xfrm>
          <a:off x="0" y="0"/>
          <a:ext cx="0" cy="0"/>
          <a:chOff x="0" y="0"/>
          <a:chExt cx="0" cy="0"/>
        </a:xfrm>
      </p:grpSpPr>
      <p:sp>
        <p:nvSpPr>
          <p:cNvPr id="234" name="Google Shape;234;g24fd166073c_0_0"/>
          <p:cNvSpPr txBox="1"/>
          <p:nvPr>
            <p:ph type="title"/>
          </p:nvPr>
        </p:nvSpPr>
        <p:spPr>
          <a:xfrm>
            <a:off x="628650" y="273844"/>
            <a:ext cx="7886700" cy="994275"/>
          </a:xfrm>
          <a:prstGeom prst="rect">
            <a:avLst/>
          </a:prstGeom>
        </p:spPr>
        <p:txBody>
          <a:bodyPr spcFirstLastPara="1" wrap="square" lIns="68568" tIns="34275" rIns="68568" bIns="34275" anchor="ctr" anchorCtr="0">
            <a:normAutofit/>
          </a:bodyPr>
          <a:lstStyle/>
          <a:p>
            <a:pPr marL="0" lvl="0" indent="0" algn="l" rtl="0">
              <a:spcBef>
                <a:spcPts val="0"/>
              </a:spcBef>
              <a:spcAft>
                <a:spcPts val="0"/>
              </a:spcAft>
              <a:buNone/>
            </a:pPr>
            <a:r>
              <a:rPr lang="en-US"/>
              <a:t>A look at Sigmoid Function</a:t>
            </a:r>
            <a:endParaRPr lang="en-US"/>
          </a:p>
        </p:txBody>
      </p:sp>
      <p:sp>
        <p:nvSpPr>
          <p:cNvPr id="235" name="Google Shape;235;g24fd166073c_0_0"/>
          <p:cNvSpPr txBox="1"/>
          <p:nvPr>
            <p:ph type="body" idx="1"/>
          </p:nvPr>
        </p:nvSpPr>
        <p:spPr>
          <a:xfrm>
            <a:off x="628650" y="1369219"/>
            <a:ext cx="7886700" cy="3263400"/>
          </a:xfrm>
          <a:prstGeom prst="rect">
            <a:avLst/>
          </a:prstGeom>
        </p:spPr>
        <p:txBody>
          <a:bodyPr spcFirstLastPara="1" wrap="square" lIns="68568" tIns="34275" rIns="68568" bIns="34275" anchor="t" anchorCtr="0">
            <a:normAutofit fontScale="70000"/>
          </a:bodyPr>
          <a:lstStyle/>
          <a:p>
            <a:pPr marL="0" lvl="0" indent="0" algn="l" rtl="0">
              <a:spcBef>
                <a:spcPts val="1000"/>
              </a:spcBef>
              <a:spcAft>
                <a:spcPts val="0"/>
              </a:spcAft>
              <a:buNone/>
            </a:pPr>
            <a:r>
              <a:rPr lang="en-US"/>
              <a:t>Binary Classification</a:t>
            </a:r>
            <a:endParaRPr lang="en-US"/>
          </a:p>
          <a:p>
            <a:pPr marL="0" lvl="0" indent="0" algn="l" rtl="0">
              <a:spcBef>
                <a:spcPts val="1000"/>
              </a:spcBef>
              <a:spcAft>
                <a:spcPts val="0"/>
              </a:spcAft>
              <a:buNone/>
            </a:pPr>
            <a:r>
              <a:rPr lang="en-US"/>
              <a:t>Animal is a 1(mammal)  or 0</a:t>
            </a:r>
            <a:endParaRPr lang="en-US"/>
          </a:p>
          <a:p>
            <a:pPr marL="0" lvl="0" indent="0" algn="l" rtl="0">
              <a:spcBef>
                <a:spcPts val="1000"/>
              </a:spcBef>
              <a:spcAft>
                <a:spcPts val="0"/>
              </a:spcAft>
              <a:buNone/>
            </a:pPr>
            <a:r>
              <a:rPr lang="en-US"/>
              <a:t>(not a mammal)</a:t>
            </a:r>
            <a:endParaRPr lang="en-US"/>
          </a:p>
          <a:p>
            <a:pPr marL="0" lvl="0" indent="0" algn="l" rtl="0">
              <a:spcBef>
                <a:spcPts val="1000"/>
              </a:spcBef>
              <a:spcAft>
                <a:spcPts val="0"/>
              </a:spcAft>
              <a:buNone/>
            </a:pPr>
            <a:r>
              <a:rPr lang="en-US"/>
              <a:t>Sigmoid outputs a probability</a:t>
            </a:r>
            <a:endParaRPr lang="en-US"/>
          </a:p>
          <a:p>
            <a:pPr marL="0" lvl="0" indent="0" algn="l" rtl="0">
              <a:spcBef>
                <a:spcPts val="1000"/>
              </a:spcBef>
              <a:spcAft>
                <a:spcPts val="0"/>
              </a:spcAft>
              <a:buNone/>
            </a:pPr>
            <a:r>
              <a:rPr lang="en-US"/>
              <a:t>Uses a common threshold of 0.5</a:t>
            </a:r>
            <a:endParaRPr lang="en-US"/>
          </a:p>
          <a:p>
            <a:pPr marL="0" lvl="0" indent="0" algn="l" rtl="0">
              <a:spcBef>
                <a:spcPts val="1000"/>
              </a:spcBef>
              <a:spcAft>
                <a:spcPts val="0"/>
              </a:spcAft>
              <a:buNone/>
            </a:pPr>
            <a:r>
              <a:rPr lang="en-US"/>
              <a:t>If output&gt;0.5 —&gt; prediction=1</a:t>
            </a:r>
            <a:endParaRPr lang="en-US"/>
          </a:p>
          <a:p>
            <a:pPr marL="0" lvl="0" indent="0" algn="l" rtl="0">
              <a:spcBef>
                <a:spcPts val="1000"/>
              </a:spcBef>
              <a:spcAft>
                <a:spcPts val="0"/>
              </a:spcAft>
              <a:buNone/>
            </a:pPr>
            <a:r>
              <a:rPr lang="en-US"/>
              <a:t>If output&lt;=0.5 prediction=0</a:t>
            </a:r>
            <a:endParaRPr lang="en-US"/>
          </a:p>
          <a:p>
            <a:pPr marL="0" lvl="0" indent="0" algn="l" rtl="0">
              <a:spcBef>
                <a:spcPts val="1000"/>
              </a:spcBef>
              <a:spcAft>
                <a:spcPts val="0"/>
              </a:spcAft>
              <a:buNone/>
            </a:pPr>
          </a:p>
          <a:p>
            <a:pPr marL="0" lvl="0" indent="0" algn="l" rtl="0">
              <a:spcBef>
                <a:spcPts val="1000"/>
              </a:spcBef>
              <a:spcAft>
                <a:spcPts val="0"/>
              </a:spcAft>
              <a:buNone/>
            </a:pPr>
            <a:r>
              <a:rPr lang="en-US"/>
              <a:t>Note: Sigmoid as the last step of a neural network is equivalent to the the traditional logistic regression</a:t>
            </a:r>
            <a:endParaRPr lang="en-US"/>
          </a:p>
        </p:txBody>
      </p:sp>
      <p:pic>
        <p:nvPicPr>
          <p:cNvPr id="236" name="Google Shape;236;g24fd166073c_0_0"/>
          <p:cNvPicPr preferRelativeResize="0"/>
          <p:nvPr/>
        </p:nvPicPr>
        <p:blipFill>
          <a:blip r:embed="rId1"/>
          <a:stretch>
            <a:fillRect/>
          </a:stretch>
        </p:blipFill>
        <p:spPr>
          <a:xfrm>
            <a:off x="4258331" y="970650"/>
            <a:ext cx="4419450" cy="3010125"/>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240" name="Shape 240"/>
        <p:cNvGrpSpPr/>
        <p:nvPr/>
      </p:nvGrpSpPr>
      <p:grpSpPr>
        <a:xfrm>
          <a:off x="0" y="0"/>
          <a:ext cx="0" cy="0"/>
          <a:chOff x="0" y="0"/>
          <a:chExt cx="0" cy="0"/>
        </a:xfrm>
      </p:grpSpPr>
      <p:sp>
        <p:nvSpPr>
          <p:cNvPr id="241" name="Google Shape;241;p13"/>
          <p:cNvSpPr txBox="1"/>
          <p:nvPr>
            <p:ph type="title"/>
          </p:nvPr>
        </p:nvSpPr>
        <p:spPr>
          <a:xfrm>
            <a:off x="628650" y="273844"/>
            <a:ext cx="7886700" cy="994172"/>
          </a:xfrm>
          <a:prstGeom prst="rect">
            <a:avLst/>
          </a:prstGeom>
          <a:noFill/>
          <a:ln>
            <a:noFill/>
          </a:ln>
        </p:spPr>
        <p:txBody>
          <a:bodyPr spcFirstLastPara="1" wrap="square" lIns="68568" tIns="34275" rIns="68568" bIns="34275" anchor="ctr" anchorCtr="0">
            <a:normAutofit/>
          </a:bodyPr>
          <a:lstStyle/>
          <a:p>
            <a:pPr marL="0" lvl="0" indent="0" algn="l" rtl="0">
              <a:lnSpc>
                <a:spcPct val="90000"/>
              </a:lnSpc>
              <a:spcBef>
                <a:spcPts val="0"/>
              </a:spcBef>
              <a:spcAft>
                <a:spcPts val="0"/>
              </a:spcAft>
              <a:buClr>
                <a:schemeClr val="dk1"/>
              </a:buClr>
              <a:buSzPts val="4400"/>
              <a:buFont typeface="Calibri" panose="020F0502020204030204"/>
              <a:buNone/>
            </a:pPr>
            <a:r>
              <a:rPr lang="en-US"/>
              <a:t>Deeper Networks</a:t>
            </a:r>
            <a:endParaRPr lang="en-US"/>
          </a:p>
        </p:txBody>
      </p:sp>
      <p:sp>
        <p:nvSpPr>
          <p:cNvPr id="242" name="Google Shape;242;p13"/>
          <p:cNvSpPr txBox="1"/>
          <p:nvPr>
            <p:ph type="body" idx="1"/>
          </p:nvPr>
        </p:nvSpPr>
        <p:spPr>
          <a:xfrm>
            <a:off x="628650" y="1369219"/>
            <a:ext cx="7886700" cy="3263504"/>
          </a:xfrm>
          <a:prstGeom prst="rect">
            <a:avLst/>
          </a:prstGeom>
          <a:noFill/>
          <a:ln>
            <a:noFill/>
          </a:ln>
        </p:spPr>
        <p:txBody>
          <a:bodyPr spcFirstLastPara="1" wrap="square" lIns="68568" tIns="34275" rIns="68568" bIns="34275" anchor="t" anchorCtr="0">
            <a:normAutofit/>
          </a:bodyPr>
          <a:lstStyle/>
          <a:p>
            <a:pPr marL="228600" lvl="0" indent="-228600" algn="l" rtl="0">
              <a:lnSpc>
                <a:spcPct val="90000"/>
              </a:lnSpc>
              <a:spcBef>
                <a:spcPts val="0"/>
              </a:spcBef>
              <a:spcAft>
                <a:spcPts val="0"/>
              </a:spcAft>
              <a:buClr>
                <a:schemeClr val="dk1"/>
              </a:buClr>
              <a:buSzPts val="2800"/>
              <a:buChar char="•"/>
            </a:pPr>
            <a:r>
              <a:rPr lang="en-US"/>
              <a:t>So they partially replace the need for feature engineering</a:t>
            </a:r>
            <a:endParaRPr lang="en-US"/>
          </a:p>
          <a:p>
            <a:pPr marL="228600" lvl="0" indent="-228600" algn="l" rtl="0">
              <a:lnSpc>
                <a:spcPct val="90000"/>
              </a:lnSpc>
              <a:spcBef>
                <a:spcPts val="1000"/>
              </a:spcBef>
              <a:spcAft>
                <a:spcPts val="0"/>
              </a:spcAft>
              <a:buClr>
                <a:schemeClr val="dk1"/>
              </a:buClr>
              <a:buSzPts val="2800"/>
              <a:buChar char="•"/>
            </a:pPr>
            <a:r>
              <a:rPr lang="en-US"/>
              <a:t>Also known as representation learning where subsequent layers build increasingly sophisticated representations of the raw data</a:t>
            </a:r>
            <a:endParaRPr lang="en-US"/>
          </a:p>
          <a:p>
            <a:pPr marL="228600" lvl="0" indent="-228600" algn="l" rtl="0">
              <a:lnSpc>
                <a:spcPct val="90000"/>
              </a:lnSpc>
              <a:spcBef>
                <a:spcPts val="1000"/>
              </a:spcBef>
              <a:spcAft>
                <a:spcPts val="0"/>
              </a:spcAft>
              <a:buClr>
                <a:schemeClr val="dk1"/>
              </a:buClr>
              <a:buSzPts val="2800"/>
              <a:buChar char="•"/>
            </a:pPr>
            <a:r>
              <a:rPr lang="en-US"/>
              <a:t>Modeller doesnt need to specify the interactions</a:t>
            </a:r>
            <a:endParaRPr lang="en-US"/>
          </a:p>
          <a:p>
            <a:pPr marL="228600" lvl="0" indent="-228600" algn="l" rtl="0">
              <a:lnSpc>
                <a:spcPct val="90000"/>
              </a:lnSpc>
              <a:spcBef>
                <a:spcPts val="1000"/>
              </a:spcBef>
              <a:spcAft>
                <a:spcPts val="0"/>
              </a:spcAft>
              <a:buClr>
                <a:schemeClr val="dk1"/>
              </a:buClr>
              <a:buSzPts val="2800"/>
              <a:buChar char="•"/>
            </a:pPr>
            <a:r>
              <a:rPr lang="en-US"/>
              <a:t>When we train the model the neural networks get weights that find the relevant patterns to make better predictions</a:t>
            </a:r>
            <a:endParaRPr lang="en-US"/>
          </a:p>
          <a:p>
            <a:pPr marL="228600" lvl="0" indent="-50800" algn="l" rtl="0">
              <a:lnSpc>
                <a:spcPct val="90000"/>
              </a:lnSpc>
              <a:spcBef>
                <a:spcPts val="1000"/>
              </a:spcBef>
              <a:spcAft>
                <a:spcPts val="0"/>
              </a:spcAft>
              <a:buClr>
                <a:schemeClr val="dk1"/>
              </a:buClr>
              <a:buSzPts val="2800"/>
              <a:buNone/>
            </a:pPr>
          </a:p>
          <a:p>
            <a:pPr marL="228600" lvl="0" indent="-50800" algn="l" rtl="0">
              <a:lnSpc>
                <a:spcPct val="90000"/>
              </a:lnSpc>
              <a:spcBef>
                <a:spcPts val="1000"/>
              </a:spcBef>
              <a:spcAft>
                <a:spcPts val="0"/>
              </a:spcAft>
              <a:buClr>
                <a:schemeClr val="dk1"/>
              </a:buClr>
              <a:buSzPts val="2800"/>
              <a:buNone/>
            </a:p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246" name="Shape 246"/>
        <p:cNvGrpSpPr/>
        <p:nvPr/>
      </p:nvGrpSpPr>
      <p:grpSpPr>
        <a:xfrm>
          <a:off x="0" y="0"/>
          <a:ext cx="0" cy="0"/>
          <a:chOff x="0" y="0"/>
          <a:chExt cx="0" cy="0"/>
        </a:xfrm>
      </p:grpSpPr>
      <p:sp>
        <p:nvSpPr>
          <p:cNvPr id="247" name="Google Shape;247;g24fe6ef91b0_0_0"/>
          <p:cNvSpPr txBox="1"/>
          <p:nvPr>
            <p:ph type="title"/>
          </p:nvPr>
        </p:nvSpPr>
        <p:spPr>
          <a:xfrm>
            <a:off x="628650" y="273844"/>
            <a:ext cx="7886700" cy="994275"/>
          </a:xfrm>
          <a:prstGeom prst="rect">
            <a:avLst/>
          </a:prstGeom>
        </p:spPr>
        <p:txBody>
          <a:bodyPr spcFirstLastPara="1" wrap="square" lIns="68568" tIns="34275" rIns="68568" bIns="34275" anchor="ctr" anchorCtr="0">
            <a:normAutofit/>
          </a:bodyPr>
          <a:lstStyle/>
          <a:p>
            <a:pPr marL="0" lvl="0" indent="0" algn="l" rtl="0">
              <a:spcBef>
                <a:spcPts val="0"/>
              </a:spcBef>
              <a:spcAft>
                <a:spcPts val="0"/>
              </a:spcAft>
              <a:buNone/>
            </a:pPr>
            <a:r>
              <a:rPr lang="en-US"/>
              <a:t>What is a forward pass?</a:t>
            </a:r>
            <a:endParaRPr lang="en-US"/>
          </a:p>
        </p:txBody>
      </p:sp>
      <p:sp>
        <p:nvSpPr>
          <p:cNvPr id="248" name="Google Shape;248;g24fe6ef91b0_0_0"/>
          <p:cNvSpPr txBox="1"/>
          <p:nvPr>
            <p:ph type="body" idx="1"/>
          </p:nvPr>
        </p:nvSpPr>
        <p:spPr>
          <a:xfrm>
            <a:off x="628650" y="1369219"/>
            <a:ext cx="7886700" cy="3263400"/>
          </a:xfrm>
          <a:prstGeom prst="rect">
            <a:avLst/>
          </a:prstGeom>
        </p:spPr>
        <p:txBody>
          <a:bodyPr spcFirstLastPara="1" wrap="square" lIns="68568" tIns="34275" rIns="68568" bIns="34275" anchor="t" anchorCtr="0">
            <a:normAutofit/>
          </a:bodyPr>
          <a:lstStyle/>
          <a:p>
            <a:pPr marL="0" lvl="0" indent="0" algn="l" rtl="0">
              <a:spcBef>
                <a:spcPts val="1000"/>
              </a:spcBef>
              <a:spcAft>
                <a:spcPts val="0"/>
              </a:spcAft>
              <a:buNone/>
            </a:pPr>
            <a:r>
              <a:rPr lang="en-US"/>
              <a:t>The forward pass is when the </a:t>
            </a:r>
            <a:r>
              <a:rPr lang="en-US"/>
              <a:t>input</a:t>
            </a:r>
            <a:r>
              <a:rPr lang="en-US"/>
              <a:t> layer is passed forward or </a:t>
            </a:r>
            <a:r>
              <a:rPr lang="en-US"/>
              <a:t>propagated</a:t>
            </a:r>
            <a:r>
              <a:rPr lang="en-US"/>
              <a:t> </a:t>
            </a:r>
            <a:r>
              <a:rPr lang="en-US"/>
              <a:t>through</a:t>
            </a:r>
            <a:r>
              <a:rPr lang="en-US"/>
              <a:t> all the layers of the network to finally output a ‘prediction’</a:t>
            </a:r>
            <a:endParaRPr lang="en-US"/>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252" name="Shape 252"/>
        <p:cNvGrpSpPr/>
        <p:nvPr/>
      </p:nvGrpSpPr>
      <p:grpSpPr>
        <a:xfrm>
          <a:off x="0" y="0"/>
          <a:ext cx="0" cy="0"/>
          <a:chOff x="0" y="0"/>
          <a:chExt cx="0" cy="0"/>
        </a:xfrm>
      </p:grpSpPr>
      <p:sp>
        <p:nvSpPr>
          <p:cNvPr id="253" name="Google Shape;253;p14"/>
          <p:cNvSpPr txBox="1"/>
          <p:nvPr>
            <p:ph type="body" idx="1"/>
          </p:nvPr>
        </p:nvSpPr>
        <p:spPr>
          <a:xfrm>
            <a:off x="628650" y="869686"/>
            <a:ext cx="7886700" cy="3263504"/>
          </a:xfrm>
          <a:prstGeom prst="rect">
            <a:avLst/>
          </a:prstGeom>
          <a:noFill/>
          <a:ln>
            <a:noFill/>
          </a:ln>
        </p:spPr>
        <p:txBody>
          <a:bodyPr spcFirstLastPara="1" wrap="square" lIns="68568" tIns="34275" rIns="68568" bIns="34275" anchor="t" anchorCtr="0">
            <a:normAutofit/>
          </a:bodyPr>
          <a:lstStyle/>
          <a:p>
            <a:pPr marL="228600" lvl="0" indent="-228600" algn="l" rtl="0">
              <a:lnSpc>
                <a:spcPct val="90000"/>
              </a:lnSpc>
              <a:spcBef>
                <a:spcPts val="0"/>
              </a:spcBef>
              <a:spcAft>
                <a:spcPts val="0"/>
              </a:spcAft>
              <a:buClr>
                <a:schemeClr val="dk1"/>
              </a:buClr>
              <a:buSzPts val="2400"/>
              <a:buChar char="•"/>
            </a:pPr>
            <a:r>
              <a:rPr lang="en-US"/>
              <a:t>You now have a model with 2 hidden layers. The values for an input data point are shown inside the input nodes. The weights are shown on the edges/lines. What prediction would this model make on this data point? Assume the activation function at each node is the </a:t>
            </a:r>
            <a:r>
              <a:rPr lang="en-US" i="1"/>
              <a:t>identity function</a:t>
            </a:r>
            <a:r>
              <a:rPr lang="en-US"/>
              <a:t>. That is, each node's output will be the same as its input. So the value of the bottom node in the first hidden layer is -1, and not 0, as it would be if the ReLU activation function was used.</a:t>
            </a:r>
            <a:endParaRPr lang="en-US"/>
          </a:p>
          <a:p>
            <a:pPr marL="228600" lvl="0" indent="-50800" algn="l" rtl="0">
              <a:lnSpc>
                <a:spcPct val="90000"/>
              </a:lnSpc>
              <a:spcBef>
                <a:spcPts val="1000"/>
              </a:spcBef>
              <a:spcAft>
                <a:spcPts val="0"/>
              </a:spcAft>
              <a:buClr>
                <a:schemeClr val="dk1"/>
              </a:buClr>
              <a:buSzPts val="2800"/>
              <a:buNone/>
            </a:pPr>
          </a:p>
        </p:txBody>
      </p:sp>
      <p:sp>
        <p:nvSpPr>
          <p:cNvPr id="254" name="Google Shape;254;p14"/>
          <p:cNvSpPr txBox="1"/>
          <p:nvPr>
            <p:ph type="title"/>
          </p:nvPr>
        </p:nvSpPr>
        <p:spPr>
          <a:xfrm>
            <a:off x="628650" y="273845"/>
            <a:ext cx="7886700" cy="877623"/>
          </a:xfrm>
          <a:prstGeom prst="rect">
            <a:avLst/>
          </a:prstGeom>
          <a:noFill/>
          <a:ln>
            <a:noFill/>
          </a:ln>
        </p:spPr>
        <p:txBody>
          <a:bodyPr spcFirstLastPara="1" wrap="square" lIns="68568" tIns="34275" rIns="68568" bIns="34275" anchor="ctr" anchorCtr="0">
            <a:normAutofit/>
          </a:bodyPr>
          <a:lstStyle/>
          <a:p>
            <a:pPr marL="0" lvl="0" indent="0" algn="l" rtl="0">
              <a:lnSpc>
                <a:spcPct val="90000"/>
              </a:lnSpc>
              <a:spcBef>
                <a:spcPts val="0"/>
              </a:spcBef>
              <a:spcAft>
                <a:spcPts val="0"/>
              </a:spcAft>
              <a:buClr>
                <a:schemeClr val="dk1"/>
              </a:buClr>
              <a:buSzPct val="100000"/>
              <a:buFont typeface="Calibri" panose="020F0502020204030204"/>
              <a:buNone/>
            </a:pPr>
            <a:r>
              <a:rPr lang="en-US" b="1"/>
              <a:t>Forward propagation in a deeper network</a:t>
            </a:r>
            <a:br>
              <a:rPr lang="en-US" b="1"/>
            </a:br>
            <a:endParaRPr lang="en-US" b="1"/>
          </a:p>
        </p:txBody>
      </p:sp>
      <p:pic>
        <p:nvPicPr>
          <p:cNvPr id="255" name="Google Shape;255;p14"/>
          <p:cNvPicPr preferRelativeResize="0"/>
          <p:nvPr/>
        </p:nvPicPr>
        <p:blipFill rotWithShape="1">
          <a:blip r:embed="rId1"/>
          <a:srcRect/>
          <a:stretch>
            <a:fillRect/>
          </a:stretch>
        </p:blipFill>
        <p:spPr>
          <a:xfrm>
            <a:off x="1709867" y="2691938"/>
            <a:ext cx="6457775" cy="2451563"/>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259" name="Shape 259"/>
        <p:cNvGrpSpPr/>
        <p:nvPr/>
      </p:nvGrpSpPr>
      <p:grpSpPr>
        <a:xfrm>
          <a:off x="0" y="0"/>
          <a:ext cx="0" cy="0"/>
          <a:chOff x="0" y="0"/>
          <a:chExt cx="0" cy="0"/>
        </a:xfrm>
      </p:grpSpPr>
      <p:sp>
        <p:nvSpPr>
          <p:cNvPr id="260" name="Google Shape;260;p15"/>
          <p:cNvSpPr txBox="1"/>
          <p:nvPr>
            <p:ph type="title"/>
          </p:nvPr>
        </p:nvSpPr>
        <p:spPr>
          <a:xfrm>
            <a:off x="628650" y="273844"/>
            <a:ext cx="7886700" cy="994172"/>
          </a:xfrm>
          <a:prstGeom prst="rect">
            <a:avLst/>
          </a:prstGeom>
          <a:noFill/>
          <a:ln>
            <a:noFill/>
          </a:ln>
        </p:spPr>
        <p:txBody>
          <a:bodyPr spcFirstLastPara="1" wrap="square" lIns="68568" tIns="34275" rIns="68568" bIns="34275" anchor="ctr" anchorCtr="0">
            <a:normAutofit/>
          </a:bodyPr>
          <a:lstStyle/>
          <a:p>
            <a:pPr marL="0" lvl="0" indent="0" algn="l" rtl="0">
              <a:lnSpc>
                <a:spcPct val="90000"/>
              </a:lnSpc>
              <a:spcBef>
                <a:spcPts val="0"/>
              </a:spcBef>
              <a:spcAft>
                <a:spcPts val="0"/>
              </a:spcAft>
              <a:buClr>
                <a:schemeClr val="dk1"/>
              </a:buClr>
              <a:buSzPts val="4400"/>
              <a:buFont typeface="Calibri" panose="020F0502020204030204"/>
              <a:buNone/>
            </a:pPr>
            <a:r>
              <a:rPr lang="en-US" b="1"/>
              <a:t>Representations are learned</a:t>
            </a:r>
            <a:br>
              <a:rPr lang="en-US"/>
            </a:br>
            <a:endParaRPr lang="en-US"/>
          </a:p>
        </p:txBody>
      </p:sp>
      <p:sp>
        <p:nvSpPr>
          <p:cNvPr id="261" name="Google Shape;261;p15"/>
          <p:cNvSpPr txBox="1"/>
          <p:nvPr>
            <p:ph type="body" idx="1"/>
          </p:nvPr>
        </p:nvSpPr>
        <p:spPr>
          <a:xfrm>
            <a:off x="628650" y="1369219"/>
            <a:ext cx="7886700" cy="3263504"/>
          </a:xfrm>
          <a:prstGeom prst="rect">
            <a:avLst/>
          </a:prstGeom>
          <a:noFill/>
          <a:ln>
            <a:noFill/>
          </a:ln>
        </p:spPr>
        <p:txBody>
          <a:bodyPr spcFirstLastPara="1" wrap="square" lIns="68568" tIns="34275" rIns="68568" bIns="34275" anchor="t" anchorCtr="0">
            <a:normAutofit/>
          </a:bodyPr>
          <a:lstStyle/>
          <a:p>
            <a:pPr marL="228600" lvl="0" indent="-228600" algn="l" rtl="0">
              <a:lnSpc>
                <a:spcPct val="90000"/>
              </a:lnSpc>
              <a:spcBef>
                <a:spcPts val="0"/>
              </a:spcBef>
              <a:spcAft>
                <a:spcPts val="0"/>
              </a:spcAft>
              <a:buClr>
                <a:schemeClr val="dk1"/>
              </a:buClr>
              <a:buSzPts val="2800"/>
              <a:buChar char="•"/>
            </a:pPr>
            <a:r>
              <a:rPr lang="en-US"/>
              <a:t>How are the weights that determine the features/interactions in Neural Networks created?</a:t>
            </a:r>
            <a:endParaRPr lang="en-US"/>
          </a:p>
          <a:p>
            <a:pPr marL="228600" lvl="0" indent="-50800" algn="l" rtl="0">
              <a:lnSpc>
                <a:spcPct val="90000"/>
              </a:lnSpc>
              <a:spcBef>
                <a:spcPts val="1000"/>
              </a:spcBef>
              <a:spcAft>
                <a:spcPts val="0"/>
              </a:spcAft>
              <a:buClr>
                <a:schemeClr val="dk1"/>
              </a:buClr>
              <a:buSzPts val="2800"/>
              <a:buNone/>
            </a:pPr>
          </a:p>
          <a:p>
            <a:pPr marL="228600" lvl="0" indent="-228600" algn="l" rtl="0">
              <a:lnSpc>
                <a:spcPct val="90000"/>
              </a:lnSpc>
              <a:spcBef>
                <a:spcPts val="1000"/>
              </a:spcBef>
              <a:spcAft>
                <a:spcPts val="0"/>
              </a:spcAft>
              <a:buClr>
                <a:schemeClr val="dk1"/>
              </a:buClr>
              <a:buSzPts val="2800"/>
              <a:buChar char="•"/>
            </a:pPr>
            <a:r>
              <a:rPr lang="en-US"/>
              <a:t>A) A user chooses them when creating the model.</a:t>
            </a:r>
            <a:endParaRPr lang="en-US"/>
          </a:p>
          <a:p>
            <a:pPr marL="228600" lvl="0" indent="-228600" algn="l" rtl="0">
              <a:lnSpc>
                <a:spcPct val="90000"/>
              </a:lnSpc>
              <a:spcBef>
                <a:spcPts val="1000"/>
              </a:spcBef>
              <a:spcAft>
                <a:spcPts val="0"/>
              </a:spcAft>
              <a:buClr>
                <a:schemeClr val="dk1"/>
              </a:buClr>
              <a:buSzPts val="2800"/>
              <a:buChar char="•"/>
            </a:pPr>
            <a:r>
              <a:rPr lang="en-US"/>
              <a:t>B) The model training process sets them to optimize predictive accuracy.</a:t>
            </a:r>
            <a:endParaRPr lang="en-US"/>
          </a:p>
          <a:p>
            <a:pPr marL="228600" lvl="0" indent="-228600" algn="l" rtl="0">
              <a:lnSpc>
                <a:spcPct val="90000"/>
              </a:lnSpc>
              <a:spcBef>
                <a:spcPts val="1000"/>
              </a:spcBef>
              <a:spcAft>
                <a:spcPts val="0"/>
              </a:spcAft>
              <a:buClr>
                <a:schemeClr val="dk1"/>
              </a:buClr>
              <a:buSzPts val="2800"/>
              <a:buChar char="•"/>
            </a:pPr>
            <a:r>
              <a:rPr lang="en-US"/>
              <a:t>C) The weights are random numbers.</a:t>
            </a:r>
            <a:endParaRPr lang="en-US"/>
          </a:p>
        </p:txBody>
      </p:sp>
      <p:pic>
        <p:nvPicPr>
          <p:cNvPr id="262" name="Google Shape;262;p15"/>
          <p:cNvPicPr preferRelativeResize="0"/>
          <p:nvPr/>
        </p:nvPicPr>
        <p:blipFill rotWithShape="1">
          <a:blip r:embed="rId1"/>
          <a:srcRect/>
          <a:stretch>
            <a:fillRect/>
          </a:stretch>
        </p:blipFill>
        <p:spPr>
          <a:xfrm>
            <a:off x="713317" y="2810000"/>
            <a:ext cx="429683" cy="381941"/>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266" name="Shape 266"/>
        <p:cNvGrpSpPr/>
        <p:nvPr/>
      </p:nvGrpSpPr>
      <p:grpSpPr>
        <a:xfrm>
          <a:off x="0" y="0"/>
          <a:ext cx="0" cy="0"/>
          <a:chOff x="0" y="0"/>
          <a:chExt cx="0" cy="0"/>
        </a:xfrm>
      </p:grpSpPr>
      <p:sp>
        <p:nvSpPr>
          <p:cNvPr id="267" name="Google Shape;267;p16"/>
          <p:cNvSpPr txBox="1"/>
          <p:nvPr>
            <p:ph type="title"/>
          </p:nvPr>
        </p:nvSpPr>
        <p:spPr>
          <a:xfrm>
            <a:off x="2845737" y="716684"/>
            <a:ext cx="7886700" cy="994172"/>
          </a:xfrm>
          <a:prstGeom prst="rect">
            <a:avLst/>
          </a:prstGeom>
          <a:noFill/>
          <a:ln>
            <a:noFill/>
          </a:ln>
        </p:spPr>
        <p:txBody>
          <a:bodyPr spcFirstLastPara="1" wrap="square" lIns="68568" tIns="34275" rIns="68568" bIns="34275" anchor="ctr" anchorCtr="0">
            <a:normAutofit/>
          </a:bodyPr>
          <a:lstStyle/>
          <a:p>
            <a:pPr marL="0" lvl="0" indent="0" algn="l" rtl="0">
              <a:lnSpc>
                <a:spcPct val="90000"/>
              </a:lnSpc>
              <a:spcBef>
                <a:spcPts val="0"/>
              </a:spcBef>
              <a:spcAft>
                <a:spcPts val="0"/>
              </a:spcAft>
              <a:buClr>
                <a:schemeClr val="dk1"/>
              </a:buClr>
              <a:buSzPts val="4400"/>
              <a:buFont typeface="Calibri" panose="020F0502020204030204"/>
              <a:buNone/>
            </a:pPr>
            <a:r>
              <a:rPr lang="en-US"/>
              <a:t>Representation levels</a:t>
            </a:r>
            <a:endParaRPr lang="en-US"/>
          </a:p>
        </p:txBody>
      </p:sp>
      <p:sp>
        <p:nvSpPr>
          <p:cNvPr id="268" name="Google Shape;268;p16"/>
          <p:cNvSpPr txBox="1"/>
          <p:nvPr>
            <p:ph type="body" idx="1"/>
          </p:nvPr>
        </p:nvSpPr>
        <p:spPr>
          <a:xfrm>
            <a:off x="628650" y="1369219"/>
            <a:ext cx="7886700" cy="3263504"/>
          </a:xfrm>
          <a:prstGeom prst="rect">
            <a:avLst/>
          </a:prstGeom>
          <a:noFill/>
          <a:ln>
            <a:noFill/>
          </a:ln>
        </p:spPr>
        <p:txBody>
          <a:bodyPr spcFirstLastPara="1" wrap="square" lIns="68568" tIns="34275" rIns="68568" bIns="34275" anchor="t" anchorCtr="0">
            <a:normAutofit/>
          </a:bodyPr>
          <a:lstStyle/>
          <a:p>
            <a:pPr marL="228600" lvl="0" indent="-228600" algn="l" rtl="0">
              <a:lnSpc>
                <a:spcPct val="90000"/>
              </a:lnSpc>
              <a:spcBef>
                <a:spcPts val="0"/>
              </a:spcBef>
              <a:spcAft>
                <a:spcPts val="0"/>
              </a:spcAft>
              <a:buClr>
                <a:schemeClr val="dk1"/>
              </a:buClr>
              <a:buSzPts val="2800"/>
              <a:buChar char="•"/>
            </a:pPr>
            <a:r>
              <a:rPr lang="en-US"/>
              <a:t>Which layers of a model capture more complex or "higher level" interactions?</a:t>
            </a:r>
            <a:endParaRPr lang="en-US"/>
          </a:p>
          <a:p>
            <a:pPr marL="228600" lvl="0" indent="-50800" algn="l" rtl="0">
              <a:lnSpc>
                <a:spcPct val="90000"/>
              </a:lnSpc>
              <a:spcBef>
                <a:spcPts val="1000"/>
              </a:spcBef>
              <a:spcAft>
                <a:spcPts val="0"/>
              </a:spcAft>
              <a:buClr>
                <a:schemeClr val="dk1"/>
              </a:buClr>
              <a:buSzPts val="2800"/>
              <a:buNone/>
            </a:pPr>
          </a:p>
          <a:p>
            <a:pPr marL="228600" lvl="0" indent="-228600" algn="l" rtl="0">
              <a:lnSpc>
                <a:spcPct val="90000"/>
              </a:lnSpc>
              <a:spcBef>
                <a:spcPts val="1000"/>
              </a:spcBef>
              <a:spcAft>
                <a:spcPts val="0"/>
              </a:spcAft>
              <a:buClr>
                <a:schemeClr val="dk1"/>
              </a:buClr>
              <a:buSzPts val="2800"/>
              <a:buChar char="•"/>
            </a:pPr>
            <a:r>
              <a:rPr lang="en-US"/>
              <a:t>A) The first layers capture the most complex interactions.</a:t>
            </a:r>
            <a:endParaRPr lang="en-US"/>
          </a:p>
          <a:p>
            <a:pPr marL="228600" lvl="0" indent="-228600" algn="l" rtl="0">
              <a:lnSpc>
                <a:spcPct val="90000"/>
              </a:lnSpc>
              <a:spcBef>
                <a:spcPts val="1000"/>
              </a:spcBef>
              <a:spcAft>
                <a:spcPts val="0"/>
              </a:spcAft>
              <a:buClr>
                <a:schemeClr val="dk1"/>
              </a:buClr>
              <a:buSzPts val="2800"/>
              <a:buChar char="•"/>
            </a:pPr>
            <a:r>
              <a:rPr lang="en-US"/>
              <a:t>B) The last layers capture the most complex interactions.</a:t>
            </a:r>
            <a:endParaRPr lang="en-US"/>
          </a:p>
          <a:p>
            <a:pPr marL="228600" lvl="0" indent="-228600" algn="l" rtl="0">
              <a:lnSpc>
                <a:spcPct val="90000"/>
              </a:lnSpc>
              <a:spcBef>
                <a:spcPts val="1000"/>
              </a:spcBef>
              <a:spcAft>
                <a:spcPts val="0"/>
              </a:spcAft>
              <a:buClr>
                <a:schemeClr val="dk1"/>
              </a:buClr>
              <a:buSzPts val="2800"/>
              <a:buChar char="•"/>
            </a:pPr>
            <a:r>
              <a:rPr lang="en-US"/>
              <a:t>C) All layers capture interactions of similar complexity.</a:t>
            </a:r>
            <a:endParaRPr lang="en-US"/>
          </a:p>
        </p:txBody>
      </p:sp>
      <p:pic>
        <p:nvPicPr>
          <p:cNvPr id="269" name="Google Shape;269;p16"/>
          <p:cNvPicPr preferRelativeResize="0"/>
          <p:nvPr/>
        </p:nvPicPr>
        <p:blipFill rotWithShape="1">
          <a:blip r:embed="rId1"/>
          <a:srcRect/>
          <a:stretch>
            <a:fillRect/>
          </a:stretch>
        </p:blipFill>
        <p:spPr>
          <a:xfrm>
            <a:off x="504764" y="2811216"/>
            <a:ext cx="429806" cy="379509"/>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273" name="Shape 273"/>
        <p:cNvGrpSpPr/>
        <p:nvPr/>
      </p:nvGrpSpPr>
      <p:grpSpPr>
        <a:xfrm>
          <a:off x="0" y="0"/>
          <a:ext cx="0" cy="0"/>
          <a:chOff x="0" y="0"/>
          <a:chExt cx="0" cy="0"/>
        </a:xfrm>
      </p:grpSpPr>
      <p:sp>
        <p:nvSpPr>
          <p:cNvPr id="274" name="Google Shape;274;g24fe6ef91b0_0_5"/>
          <p:cNvSpPr txBox="1"/>
          <p:nvPr>
            <p:ph type="title"/>
          </p:nvPr>
        </p:nvSpPr>
        <p:spPr>
          <a:xfrm>
            <a:off x="628650" y="273844"/>
            <a:ext cx="7886700" cy="994275"/>
          </a:xfrm>
          <a:prstGeom prst="rect">
            <a:avLst/>
          </a:prstGeom>
        </p:spPr>
        <p:txBody>
          <a:bodyPr spcFirstLastPara="1" wrap="square" lIns="68568" tIns="34275" rIns="68568" bIns="34275" anchor="ctr" anchorCtr="0">
            <a:normAutofit/>
          </a:bodyPr>
          <a:lstStyle/>
          <a:p>
            <a:pPr marL="0" lvl="0" indent="0" algn="l" rtl="0">
              <a:spcBef>
                <a:spcPts val="0"/>
              </a:spcBef>
              <a:spcAft>
                <a:spcPts val="0"/>
              </a:spcAft>
              <a:buNone/>
            </a:pPr>
            <a:r>
              <a:rPr lang="en-US"/>
              <a:t>What is a backward pass?</a:t>
            </a:r>
            <a:endParaRPr lang="en-US"/>
          </a:p>
        </p:txBody>
      </p:sp>
      <p:sp>
        <p:nvSpPr>
          <p:cNvPr id="275" name="Google Shape;275;g24fe6ef91b0_0_5"/>
          <p:cNvSpPr txBox="1"/>
          <p:nvPr>
            <p:ph type="body" idx="1"/>
          </p:nvPr>
        </p:nvSpPr>
        <p:spPr>
          <a:xfrm>
            <a:off x="628650" y="1369219"/>
            <a:ext cx="7886700" cy="3263400"/>
          </a:xfrm>
          <a:prstGeom prst="rect">
            <a:avLst/>
          </a:prstGeom>
        </p:spPr>
        <p:txBody>
          <a:bodyPr spcFirstLastPara="1" wrap="square" lIns="68568" tIns="34275" rIns="68568" bIns="34275" anchor="t" anchorCtr="0">
            <a:normAutofit/>
          </a:bodyPr>
          <a:lstStyle/>
          <a:p>
            <a:pPr marL="0" lvl="0" indent="0" algn="l" rtl="0">
              <a:spcBef>
                <a:spcPts val="1000"/>
              </a:spcBef>
              <a:spcAft>
                <a:spcPts val="0"/>
              </a:spcAft>
              <a:buNone/>
            </a:pPr>
            <a:r>
              <a:rPr lang="en-US"/>
              <a:t>It is a complimentary step to the forward pass</a:t>
            </a:r>
            <a:endParaRPr lang="en-US"/>
          </a:p>
          <a:p>
            <a:pPr marL="0" lvl="0" indent="0" algn="l" rtl="0">
              <a:spcBef>
                <a:spcPts val="1000"/>
              </a:spcBef>
              <a:spcAft>
                <a:spcPts val="0"/>
              </a:spcAft>
              <a:buNone/>
            </a:pPr>
            <a:r>
              <a:rPr lang="en-US"/>
              <a:t>Backward pass or back </a:t>
            </a:r>
            <a:r>
              <a:rPr lang="en-US"/>
              <a:t>propagation</a:t>
            </a:r>
            <a:r>
              <a:rPr lang="en-US"/>
              <a:t> is to </a:t>
            </a:r>
            <a:r>
              <a:rPr lang="en-US"/>
              <a:t>update</a:t>
            </a:r>
            <a:r>
              <a:rPr lang="en-US"/>
              <a:t> </a:t>
            </a:r>
            <a:r>
              <a:rPr lang="en-US"/>
              <a:t>the</a:t>
            </a:r>
            <a:r>
              <a:rPr lang="en-US"/>
              <a:t> </a:t>
            </a:r>
            <a:r>
              <a:rPr lang="en-US"/>
              <a:t>weights</a:t>
            </a:r>
            <a:r>
              <a:rPr lang="en-US"/>
              <a:t> and biases during model training</a:t>
            </a:r>
            <a:endParaRPr lang="en-US"/>
          </a:p>
          <a:p>
            <a:pPr marL="0" lvl="0" indent="0" algn="l" rtl="0">
              <a:spcBef>
                <a:spcPts val="1000"/>
              </a:spcBef>
              <a:spcAft>
                <a:spcPts val="0"/>
              </a:spcAft>
              <a:buNone/>
            </a:pPr>
            <a:r>
              <a:rPr lang="en-US"/>
              <a:t>The  ‘training loop’ is also called as Gradient Descent in which:</a:t>
            </a:r>
            <a:endParaRPr lang="en-US"/>
          </a:p>
          <a:p>
            <a:pPr marL="457200" lvl="0" indent="-342900" algn="l" rtl="0">
              <a:spcBef>
                <a:spcPts val="1000"/>
              </a:spcBef>
              <a:spcAft>
                <a:spcPts val="0"/>
              </a:spcAft>
              <a:buSzPts val="1800"/>
              <a:buAutoNum type="arabicPeriod"/>
            </a:pPr>
            <a:r>
              <a:rPr lang="en-US"/>
              <a:t>Propagate</a:t>
            </a:r>
            <a:r>
              <a:rPr lang="en-US"/>
              <a:t> data forward to get the output</a:t>
            </a:r>
            <a:endParaRPr lang="en-US"/>
          </a:p>
          <a:p>
            <a:pPr marL="457200" lvl="0" indent="-342900" algn="l" rtl="0">
              <a:spcBef>
                <a:spcPts val="0"/>
              </a:spcBef>
              <a:spcAft>
                <a:spcPts val="0"/>
              </a:spcAft>
              <a:buSzPts val="1800"/>
              <a:buAutoNum type="arabicPeriod"/>
            </a:pPr>
            <a:r>
              <a:rPr lang="en-US"/>
              <a:t>Compare the output with true values (ground truth) to get the error</a:t>
            </a:r>
            <a:endParaRPr lang="en-US"/>
          </a:p>
          <a:p>
            <a:pPr marL="457200" lvl="0" indent="-342900" algn="l" rtl="0">
              <a:spcBef>
                <a:spcPts val="0"/>
              </a:spcBef>
              <a:spcAft>
                <a:spcPts val="0"/>
              </a:spcAft>
              <a:buSzPts val="1800"/>
              <a:buAutoNum type="arabicPeriod"/>
            </a:pPr>
            <a:r>
              <a:rPr lang="en-US"/>
              <a:t>Backpropagate</a:t>
            </a:r>
            <a:r>
              <a:rPr lang="en-US"/>
              <a:t> to </a:t>
            </a:r>
            <a:r>
              <a:rPr lang="en-US"/>
              <a:t>update</a:t>
            </a:r>
            <a:r>
              <a:rPr lang="en-US"/>
              <a:t> model </a:t>
            </a:r>
            <a:r>
              <a:rPr lang="en-US"/>
              <a:t>weights</a:t>
            </a:r>
            <a:r>
              <a:rPr lang="en-US"/>
              <a:t> and biases</a:t>
            </a:r>
            <a:endParaRPr lang="en-US"/>
          </a:p>
          <a:p>
            <a:pPr marL="457200" lvl="0" indent="-342900" algn="l" rtl="0">
              <a:spcBef>
                <a:spcPts val="0"/>
              </a:spcBef>
              <a:spcAft>
                <a:spcPts val="0"/>
              </a:spcAft>
              <a:buSzPts val="1800"/>
              <a:buAutoNum type="arabicPeriod"/>
            </a:pPr>
            <a:r>
              <a:rPr lang="en-US"/>
              <a:t>Repeat until weights biases are tuned to minimize the error </a:t>
            </a:r>
            <a:endParaRPr lang="en-US"/>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279" name="Shape 279"/>
        <p:cNvGrpSpPr/>
        <p:nvPr/>
      </p:nvGrpSpPr>
      <p:grpSpPr>
        <a:xfrm>
          <a:off x="0" y="0"/>
          <a:ext cx="0" cy="0"/>
          <a:chOff x="0" y="0"/>
          <a:chExt cx="0" cy="0"/>
        </a:xfrm>
      </p:grpSpPr>
      <p:sp>
        <p:nvSpPr>
          <p:cNvPr id="280" name="Google Shape;280;p17"/>
          <p:cNvSpPr txBox="1"/>
          <p:nvPr>
            <p:ph type="title"/>
          </p:nvPr>
        </p:nvSpPr>
        <p:spPr>
          <a:xfrm>
            <a:off x="628650" y="273844"/>
            <a:ext cx="7886700" cy="994172"/>
          </a:xfrm>
          <a:prstGeom prst="rect">
            <a:avLst/>
          </a:prstGeom>
          <a:noFill/>
          <a:ln>
            <a:noFill/>
          </a:ln>
        </p:spPr>
        <p:txBody>
          <a:bodyPr spcFirstLastPara="1" wrap="square" lIns="68568" tIns="34275" rIns="68568" bIns="34275" anchor="ctr" anchorCtr="0">
            <a:normAutofit/>
          </a:bodyPr>
          <a:lstStyle/>
          <a:p>
            <a:pPr marL="0" lvl="0" indent="0" algn="l" rtl="0">
              <a:lnSpc>
                <a:spcPct val="90000"/>
              </a:lnSpc>
              <a:spcBef>
                <a:spcPts val="0"/>
              </a:spcBef>
              <a:spcAft>
                <a:spcPts val="0"/>
              </a:spcAft>
              <a:buClr>
                <a:schemeClr val="dk1"/>
              </a:buClr>
              <a:buSzPts val="4400"/>
              <a:buFont typeface="Calibri" panose="020F0502020204030204"/>
              <a:buNone/>
            </a:pPr>
            <a:r>
              <a:rPr lang="en-US"/>
              <a:t>Optimizing the Neural Network</a:t>
            </a:r>
            <a:endParaRPr lang="en-US"/>
          </a:p>
        </p:txBody>
      </p:sp>
      <p:sp>
        <p:nvSpPr>
          <p:cNvPr id="281" name="Google Shape;281;p17"/>
          <p:cNvSpPr txBox="1"/>
          <p:nvPr>
            <p:ph type="body" idx="1"/>
          </p:nvPr>
        </p:nvSpPr>
        <p:spPr>
          <a:xfrm>
            <a:off x="628650" y="1369219"/>
            <a:ext cx="7886700" cy="3263504"/>
          </a:xfrm>
          <a:prstGeom prst="rect">
            <a:avLst/>
          </a:prstGeom>
          <a:noFill/>
          <a:ln>
            <a:noFill/>
          </a:ln>
        </p:spPr>
        <p:txBody>
          <a:bodyPr spcFirstLastPara="1" wrap="square" lIns="68568" tIns="34275" rIns="68568" bIns="34275" anchor="t" anchorCtr="0">
            <a:normAutofit/>
          </a:bodyPr>
          <a:lstStyle/>
          <a:p>
            <a:pPr marL="228600" lvl="0" indent="-228600" algn="l" rtl="0">
              <a:lnSpc>
                <a:spcPct val="90000"/>
              </a:lnSpc>
              <a:spcBef>
                <a:spcPts val="0"/>
              </a:spcBef>
              <a:spcAft>
                <a:spcPts val="0"/>
              </a:spcAft>
              <a:buClr>
                <a:schemeClr val="dk1"/>
              </a:buClr>
              <a:buSzPts val="2800"/>
              <a:buChar char="•"/>
            </a:pPr>
            <a:r>
              <a:rPr lang="en-US"/>
              <a:t>We use backward propagation and Gradient Descent to optimize the network</a:t>
            </a:r>
            <a:endParaRPr lang="en-US"/>
          </a:p>
          <a:p>
            <a:pPr marL="228600" lvl="0" indent="-228600" algn="l" rtl="0">
              <a:lnSpc>
                <a:spcPct val="90000"/>
              </a:lnSpc>
              <a:spcBef>
                <a:spcPts val="1000"/>
              </a:spcBef>
              <a:spcAft>
                <a:spcPts val="0"/>
              </a:spcAft>
              <a:buClr>
                <a:schemeClr val="dk1"/>
              </a:buClr>
              <a:buSzPts val="2800"/>
              <a:buChar char="•"/>
            </a:pPr>
            <a:r>
              <a:rPr lang="en-US"/>
              <a:t>Consider the network here. </a:t>
            </a:r>
            <a:endParaRPr lang="en-US"/>
          </a:p>
          <a:p>
            <a:pPr marL="228600" lvl="0" indent="-228600" algn="l" rtl="0">
              <a:lnSpc>
                <a:spcPct val="90000"/>
              </a:lnSpc>
              <a:spcBef>
                <a:spcPts val="1000"/>
              </a:spcBef>
              <a:spcAft>
                <a:spcPts val="0"/>
              </a:spcAft>
              <a:buClr>
                <a:schemeClr val="dk1"/>
              </a:buClr>
              <a:buSzPts val="2800"/>
              <a:buChar char="•"/>
            </a:pPr>
            <a:r>
              <a:rPr lang="en-US"/>
              <a:t>Forward propagation gives an error of -4</a:t>
            </a:r>
            <a:endParaRPr lang="en-US"/>
          </a:p>
          <a:p>
            <a:pPr marL="228600" lvl="0" indent="-228600" algn="l" rtl="0">
              <a:lnSpc>
                <a:spcPct val="90000"/>
              </a:lnSpc>
              <a:spcBef>
                <a:spcPts val="1000"/>
              </a:spcBef>
              <a:spcAft>
                <a:spcPts val="0"/>
              </a:spcAft>
              <a:buClr>
                <a:schemeClr val="dk1"/>
              </a:buClr>
              <a:buSzPts val="2800"/>
              <a:buChar char="•"/>
            </a:pPr>
            <a:r>
              <a:rPr lang="en-US"/>
              <a:t>Changing the weights will change the                                                   prediction</a:t>
            </a:r>
            <a:endParaRPr lang="en-US"/>
          </a:p>
          <a:p>
            <a:pPr marL="228600" lvl="0" indent="-228600" algn="l" rtl="0">
              <a:lnSpc>
                <a:spcPct val="90000"/>
              </a:lnSpc>
              <a:spcBef>
                <a:spcPts val="1000"/>
              </a:spcBef>
              <a:spcAft>
                <a:spcPts val="0"/>
              </a:spcAft>
              <a:buClr>
                <a:schemeClr val="dk1"/>
              </a:buClr>
              <a:buSzPts val="2800"/>
              <a:buChar char="•"/>
            </a:pPr>
            <a:r>
              <a:rPr lang="en-US"/>
              <a:t>Updating weights in the output layer                                                 reduces the error to 0</a:t>
            </a:r>
            <a:endParaRPr lang="en-US"/>
          </a:p>
          <a:p>
            <a:pPr marL="228600" lvl="0" indent="-50800" algn="l" rtl="0">
              <a:lnSpc>
                <a:spcPct val="90000"/>
              </a:lnSpc>
              <a:spcBef>
                <a:spcPts val="1000"/>
              </a:spcBef>
              <a:spcAft>
                <a:spcPts val="0"/>
              </a:spcAft>
              <a:buClr>
                <a:schemeClr val="dk1"/>
              </a:buClr>
              <a:buSzPts val="2800"/>
              <a:buNone/>
            </a:pPr>
          </a:p>
          <a:p>
            <a:pPr marL="228600" lvl="0" indent="-50800" algn="l" rtl="0">
              <a:lnSpc>
                <a:spcPct val="90000"/>
              </a:lnSpc>
              <a:spcBef>
                <a:spcPts val="1000"/>
              </a:spcBef>
              <a:spcAft>
                <a:spcPts val="0"/>
              </a:spcAft>
              <a:buClr>
                <a:schemeClr val="dk1"/>
              </a:buClr>
              <a:buSzPts val="2800"/>
              <a:buNone/>
            </a:pPr>
          </a:p>
        </p:txBody>
      </p:sp>
      <p:pic>
        <p:nvPicPr>
          <p:cNvPr id="282" name="Google Shape;282;p17"/>
          <p:cNvPicPr preferRelativeResize="0"/>
          <p:nvPr/>
        </p:nvPicPr>
        <p:blipFill rotWithShape="1">
          <a:blip r:embed="rId1"/>
          <a:srcRect/>
          <a:stretch>
            <a:fillRect/>
          </a:stretch>
        </p:blipFill>
        <p:spPr>
          <a:xfrm>
            <a:off x="5582444" y="1703480"/>
            <a:ext cx="2385785" cy="1646007"/>
          </a:xfrm>
          <a:prstGeom prst="rect">
            <a:avLst/>
          </a:prstGeom>
          <a:noFill/>
          <a:ln>
            <a:noFill/>
          </a:ln>
        </p:spPr>
      </p:pic>
      <p:pic>
        <p:nvPicPr>
          <p:cNvPr id="283" name="Google Shape;283;p17"/>
          <p:cNvPicPr preferRelativeResize="0"/>
          <p:nvPr/>
        </p:nvPicPr>
        <p:blipFill rotWithShape="1">
          <a:blip r:embed="rId2"/>
          <a:srcRect/>
          <a:stretch>
            <a:fillRect/>
          </a:stretch>
        </p:blipFill>
        <p:spPr>
          <a:xfrm>
            <a:off x="5698202" y="3536827"/>
            <a:ext cx="2206889" cy="1606673"/>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8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81">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81">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81">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8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8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What is ML?</a:t>
            </a:r>
            <a:endParaRPr lang="en-US" dirty="0"/>
          </a:p>
        </p:txBody>
      </p:sp>
      <p:sp>
        <p:nvSpPr>
          <p:cNvPr id="3" name="Content Placeholder 2"/>
          <p:cNvSpPr>
            <a:spLocks noGrp="1"/>
          </p:cNvSpPr>
          <p:nvPr>
            <p:ph idx="1"/>
          </p:nvPr>
        </p:nvSpPr>
        <p:spPr/>
        <p:txBody>
          <a:bodyPr/>
          <a:lstStyle/>
          <a:p>
            <a:r>
              <a:rPr lang="en-US" dirty="0">
                <a:solidFill>
                  <a:schemeClr val="tx1"/>
                </a:solidFill>
              </a:rPr>
              <a:t>We define ML as a set of tools for making </a:t>
            </a:r>
            <a:r>
              <a:rPr lang="en-US" b="1" dirty="0">
                <a:solidFill>
                  <a:schemeClr val="tx1"/>
                </a:solidFill>
              </a:rPr>
              <a:t>inferences</a:t>
            </a:r>
            <a:r>
              <a:rPr lang="en-US" dirty="0">
                <a:solidFill>
                  <a:schemeClr val="tx1"/>
                </a:solidFill>
              </a:rPr>
              <a:t> and </a:t>
            </a:r>
            <a:r>
              <a:rPr lang="en-US" b="1" dirty="0">
                <a:solidFill>
                  <a:schemeClr val="tx1"/>
                </a:solidFill>
              </a:rPr>
              <a:t>prediction</a:t>
            </a:r>
            <a:r>
              <a:rPr lang="en-US" dirty="0">
                <a:solidFill>
                  <a:schemeClr val="tx1"/>
                </a:solidFill>
              </a:rPr>
              <a:t> from data </a:t>
            </a:r>
            <a:endParaRPr lang="en-US" dirty="0">
              <a:solidFill>
                <a:schemeClr val="tx1"/>
              </a:solidFill>
            </a:endParaRPr>
          </a:p>
          <a:p>
            <a:r>
              <a:rPr lang="en-US" dirty="0">
                <a:solidFill>
                  <a:schemeClr val="tx1"/>
                </a:solidFill>
              </a:rPr>
              <a:t>Often inferences and prediction work together, inferences help make prediction</a:t>
            </a:r>
            <a:endParaRPr lang="en-US" dirty="0">
              <a:solidFill>
                <a:schemeClr val="tx1"/>
              </a:solidFill>
            </a:endParaRPr>
          </a:p>
          <a:p>
            <a:r>
              <a:rPr lang="en-US" dirty="0">
                <a:solidFill>
                  <a:schemeClr val="tx1"/>
                </a:solidFill>
              </a:rPr>
              <a:t>ML is interdisciplinary mix of statistics and computer science</a:t>
            </a:r>
            <a:endParaRPr lang="en-US" dirty="0">
              <a:solidFill>
                <a:schemeClr val="tx1"/>
              </a:solidFill>
            </a:endParaRPr>
          </a:p>
          <a:p>
            <a:r>
              <a:rPr lang="en-US" dirty="0">
                <a:solidFill>
                  <a:schemeClr val="tx1"/>
                </a:solidFill>
              </a:rPr>
              <a:t>Learn pattern from existing data and apply to new data , </a:t>
            </a:r>
            <a:r>
              <a:rPr lang="en-US" dirty="0" err="1">
                <a:solidFill>
                  <a:schemeClr val="tx1"/>
                </a:solidFill>
              </a:rPr>
              <a:t>e.g</a:t>
            </a:r>
            <a:r>
              <a:rPr lang="en-US" dirty="0">
                <a:solidFill>
                  <a:schemeClr val="tx1"/>
                </a:solidFill>
              </a:rPr>
              <a:t> learn to detect spam from historical data and use that knowledge to identify spam in new data </a:t>
            </a:r>
            <a:endParaRPr lang="en-US" dirty="0">
              <a:solidFill>
                <a:schemeClr val="tx1"/>
              </a:solidFill>
            </a:endParaRPr>
          </a:p>
          <a:p>
            <a:endParaRPr lang="en-US" dirty="0">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287" name="Shape 287"/>
        <p:cNvGrpSpPr/>
        <p:nvPr/>
      </p:nvGrpSpPr>
      <p:grpSpPr>
        <a:xfrm>
          <a:off x="0" y="0"/>
          <a:ext cx="0" cy="0"/>
          <a:chOff x="0" y="0"/>
          <a:chExt cx="0" cy="0"/>
        </a:xfrm>
      </p:grpSpPr>
      <p:sp>
        <p:nvSpPr>
          <p:cNvPr id="288" name="Google Shape;288;p18"/>
          <p:cNvSpPr txBox="1"/>
          <p:nvPr>
            <p:ph type="title"/>
          </p:nvPr>
        </p:nvSpPr>
        <p:spPr>
          <a:xfrm>
            <a:off x="628650" y="273844"/>
            <a:ext cx="7886700" cy="994172"/>
          </a:xfrm>
          <a:prstGeom prst="rect">
            <a:avLst/>
          </a:prstGeom>
          <a:noFill/>
          <a:ln>
            <a:noFill/>
          </a:ln>
        </p:spPr>
        <p:txBody>
          <a:bodyPr spcFirstLastPara="1" wrap="square" lIns="68568" tIns="34275" rIns="68568" bIns="34275" anchor="ctr" anchorCtr="0">
            <a:normAutofit/>
          </a:bodyPr>
          <a:lstStyle/>
          <a:p>
            <a:pPr marL="0" lvl="0" indent="0" algn="l" rtl="0">
              <a:lnSpc>
                <a:spcPct val="90000"/>
              </a:lnSpc>
              <a:spcBef>
                <a:spcPts val="0"/>
              </a:spcBef>
              <a:spcAft>
                <a:spcPts val="0"/>
              </a:spcAft>
              <a:buClr>
                <a:schemeClr val="dk1"/>
              </a:buClr>
              <a:buSzPts val="4400"/>
              <a:buFont typeface="Calibri" panose="020F0502020204030204"/>
              <a:buNone/>
            </a:pPr>
            <a:r>
              <a:rPr lang="en-US"/>
              <a:t>Optimizing neural networks</a:t>
            </a:r>
            <a:endParaRPr lang="en-US"/>
          </a:p>
        </p:txBody>
      </p:sp>
      <p:sp>
        <p:nvSpPr>
          <p:cNvPr id="289" name="Google Shape;289;p18"/>
          <p:cNvSpPr txBox="1"/>
          <p:nvPr>
            <p:ph type="body" idx="1"/>
          </p:nvPr>
        </p:nvSpPr>
        <p:spPr>
          <a:xfrm>
            <a:off x="628650" y="1369219"/>
            <a:ext cx="7886700" cy="3263504"/>
          </a:xfrm>
          <a:prstGeom prst="rect">
            <a:avLst/>
          </a:prstGeom>
          <a:noFill/>
          <a:ln>
            <a:noFill/>
          </a:ln>
        </p:spPr>
        <p:txBody>
          <a:bodyPr spcFirstLastPara="1" wrap="square" lIns="68568" tIns="34275" rIns="68568" bIns="34275" anchor="t" anchorCtr="0">
            <a:normAutofit/>
          </a:bodyPr>
          <a:lstStyle/>
          <a:p>
            <a:pPr marL="228600" lvl="0" indent="-228600" algn="l" rtl="0">
              <a:lnSpc>
                <a:spcPct val="90000"/>
              </a:lnSpc>
              <a:spcBef>
                <a:spcPts val="0"/>
              </a:spcBef>
              <a:spcAft>
                <a:spcPts val="0"/>
              </a:spcAft>
              <a:buClr>
                <a:schemeClr val="dk1"/>
              </a:buClr>
              <a:buSzPts val="2800"/>
              <a:buChar char="•"/>
            </a:pPr>
            <a:r>
              <a:rPr lang="en-US"/>
              <a:t>When we use multiple data points we use a </a:t>
            </a:r>
            <a:r>
              <a:rPr lang="en-US" b="1"/>
              <a:t>loss function </a:t>
            </a:r>
            <a:r>
              <a:rPr lang="en-US"/>
              <a:t>to aggregate the errors made by the model </a:t>
            </a:r>
            <a:endParaRPr lang="en-US"/>
          </a:p>
          <a:p>
            <a:pPr marL="228600" lvl="0" indent="-228600" algn="l" rtl="0">
              <a:lnSpc>
                <a:spcPct val="90000"/>
              </a:lnSpc>
              <a:spcBef>
                <a:spcPts val="1000"/>
              </a:spcBef>
              <a:spcAft>
                <a:spcPts val="0"/>
              </a:spcAft>
              <a:buClr>
                <a:schemeClr val="dk1"/>
              </a:buClr>
              <a:buSzPts val="2800"/>
              <a:buChar char="•"/>
            </a:pPr>
            <a:r>
              <a:rPr lang="en-US"/>
              <a:t>The common loss function for regression tasks is the mean squared error                                                                               </a:t>
            </a:r>
            <a:endParaRPr lang="en-US"/>
          </a:p>
        </p:txBody>
      </p:sp>
      <p:pic>
        <p:nvPicPr>
          <p:cNvPr id="290" name="Google Shape;290;p18"/>
          <p:cNvPicPr preferRelativeResize="0"/>
          <p:nvPr/>
        </p:nvPicPr>
        <p:blipFill rotWithShape="1">
          <a:blip r:embed="rId1"/>
          <a:srcRect/>
          <a:stretch>
            <a:fillRect/>
          </a:stretch>
        </p:blipFill>
        <p:spPr>
          <a:xfrm>
            <a:off x="1111383" y="2749154"/>
            <a:ext cx="4394146" cy="1984772"/>
          </a:xfrm>
          <a:prstGeom prst="rect">
            <a:avLst/>
          </a:prstGeom>
          <a:noFill/>
          <a:ln>
            <a:noFill/>
          </a:ln>
        </p:spPr>
      </p:pic>
      <p:pic>
        <p:nvPicPr>
          <p:cNvPr id="291" name="Google Shape;291;p18"/>
          <p:cNvPicPr preferRelativeResize="0"/>
          <p:nvPr/>
        </p:nvPicPr>
        <p:blipFill rotWithShape="1">
          <a:blip r:embed="rId2"/>
          <a:srcRect/>
          <a:stretch>
            <a:fillRect/>
          </a:stretch>
        </p:blipFill>
        <p:spPr>
          <a:xfrm>
            <a:off x="5505529" y="3574852"/>
            <a:ext cx="2302180" cy="590748"/>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9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9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295" name="Shape 295"/>
        <p:cNvGrpSpPr/>
        <p:nvPr/>
      </p:nvGrpSpPr>
      <p:grpSpPr>
        <a:xfrm>
          <a:off x="0" y="0"/>
          <a:ext cx="0" cy="0"/>
          <a:chOff x="0" y="0"/>
          <a:chExt cx="0" cy="0"/>
        </a:xfrm>
      </p:grpSpPr>
      <p:sp>
        <p:nvSpPr>
          <p:cNvPr id="296" name="Google Shape;296;p19"/>
          <p:cNvSpPr txBox="1"/>
          <p:nvPr>
            <p:ph type="title"/>
          </p:nvPr>
        </p:nvSpPr>
        <p:spPr>
          <a:xfrm>
            <a:off x="628650" y="273844"/>
            <a:ext cx="7886700" cy="994172"/>
          </a:xfrm>
          <a:prstGeom prst="rect">
            <a:avLst/>
          </a:prstGeom>
          <a:noFill/>
          <a:ln>
            <a:noFill/>
          </a:ln>
        </p:spPr>
        <p:txBody>
          <a:bodyPr spcFirstLastPara="1" wrap="square" lIns="68568" tIns="34275" rIns="68568" bIns="34275" anchor="ctr" anchorCtr="0">
            <a:normAutofit/>
          </a:bodyPr>
          <a:lstStyle/>
          <a:p>
            <a:pPr marL="0" lvl="0" indent="0" algn="l" rtl="0">
              <a:lnSpc>
                <a:spcPct val="90000"/>
              </a:lnSpc>
              <a:spcBef>
                <a:spcPts val="0"/>
              </a:spcBef>
              <a:spcAft>
                <a:spcPts val="0"/>
              </a:spcAft>
              <a:buClr>
                <a:schemeClr val="dk1"/>
              </a:buClr>
              <a:buSzPts val="4400"/>
              <a:buFont typeface="Calibri" panose="020F0502020204030204"/>
              <a:buNone/>
            </a:pPr>
            <a:r>
              <a:rPr lang="en-US" b="1"/>
              <a:t>Calculating model errors</a:t>
            </a:r>
            <a:endParaRPr lang="en-US" b="1"/>
          </a:p>
        </p:txBody>
      </p:sp>
      <p:sp>
        <p:nvSpPr>
          <p:cNvPr id="297" name="Google Shape;297;p19"/>
          <p:cNvSpPr txBox="1"/>
          <p:nvPr>
            <p:ph type="body" idx="1"/>
          </p:nvPr>
        </p:nvSpPr>
        <p:spPr>
          <a:xfrm>
            <a:off x="628650" y="1369219"/>
            <a:ext cx="7886700" cy="3263504"/>
          </a:xfrm>
          <a:prstGeom prst="rect">
            <a:avLst/>
          </a:prstGeom>
          <a:noFill/>
          <a:ln>
            <a:noFill/>
          </a:ln>
        </p:spPr>
        <p:txBody>
          <a:bodyPr spcFirstLastPara="1" wrap="square" lIns="68568" tIns="34275" rIns="68568" bIns="34275" anchor="t" anchorCtr="0">
            <a:normAutofit/>
          </a:bodyPr>
          <a:lstStyle/>
          <a:p>
            <a:pPr marL="228600" lvl="0" indent="-228600" algn="l" rtl="0">
              <a:lnSpc>
                <a:spcPct val="90000"/>
              </a:lnSpc>
              <a:spcBef>
                <a:spcPts val="0"/>
              </a:spcBef>
              <a:spcAft>
                <a:spcPts val="0"/>
              </a:spcAft>
              <a:buClr>
                <a:schemeClr val="dk1"/>
              </a:buClr>
              <a:buSzPts val="2800"/>
              <a:buChar char="•"/>
            </a:pPr>
            <a:r>
              <a:rPr lang="en-US"/>
              <a:t>What is the error (predicted - actual) for the following network using the ReLU activation function when the input data is [3, 2] and the actual value of the target (what you are trying to predict) is 5? </a:t>
            </a:r>
            <a:endParaRPr lang="en-US"/>
          </a:p>
        </p:txBody>
      </p:sp>
      <p:pic>
        <p:nvPicPr>
          <p:cNvPr id="298" name="Google Shape;298;p19"/>
          <p:cNvPicPr preferRelativeResize="0"/>
          <p:nvPr/>
        </p:nvPicPr>
        <p:blipFill rotWithShape="1">
          <a:blip r:embed="rId1"/>
          <a:srcRect/>
          <a:stretch>
            <a:fillRect/>
          </a:stretch>
        </p:blipFill>
        <p:spPr>
          <a:xfrm>
            <a:off x="1618278" y="2361803"/>
            <a:ext cx="5907444" cy="2101586"/>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302" name="Shape 302"/>
        <p:cNvGrpSpPr/>
        <p:nvPr/>
      </p:nvGrpSpPr>
      <p:grpSpPr>
        <a:xfrm>
          <a:off x="0" y="0"/>
          <a:ext cx="0" cy="0"/>
          <a:chOff x="0" y="0"/>
          <a:chExt cx="0" cy="0"/>
        </a:xfrm>
      </p:grpSpPr>
      <p:sp>
        <p:nvSpPr>
          <p:cNvPr id="303" name="Google Shape;303;p20"/>
          <p:cNvSpPr txBox="1"/>
          <p:nvPr>
            <p:ph type="title"/>
          </p:nvPr>
        </p:nvSpPr>
        <p:spPr>
          <a:xfrm>
            <a:off x="628650" y="273844"/>
            <a:ext cx="7886700" cy="994172"/>
          </a:xfrm>
          <a:prstGeom prst="rect">
            <a:avLst/>
          </a:prstGeom>
          <a:noFill/>
          <a:ln>
            <a:noFill/>
          </a:ln>
        </p:spPr>
        <p:txBody>
          <a:bodyPr spcFirstLastPara="1" wrap="square" lIns="68568" tIns="34275" rIns="68568" bIns="34275" anchor="ctr" anchorCtr="0">
            <a:normAutofit/>
          </a:bodyPr>
          <a:lstStyle/>
          <a:p>
            <a:pPr marL="0" lvl="0" indent="0" algn="l" rtl="0">
              <a:lnSpc>
                <a:spcPct val="90000"/>
              </a:lnSpc>
              <a:spcBef>
                <a:spcPts val="0"/>
              </a:spcBef>
              <a:spcAft>
                <a:spcPts val="0"/>
              </a:spcAft>
              <a:buClr>
                <a:schemeClr val="dk1"/>
              </a:buClr>
              <a:buSzPts val="4400"/>
              <a:buFont typeface="Calibri" panose="020F0502020204030204"/>
              <a:buNone/>
            </a:pPr>
            <a:r>
              <a:rPr lang="en-US"/>
              <a:t>Optimizing neural networks </a:t>
            </a:r>
            <a:endParaRPr lang="en-US"/>
          </a:p>
        </p:txBody>
      </p:sp>
      <p:sp>
        <p:nvSpPr>
          <p:cNvPr id="304" name="Google Shape;304;p20"/>
          <p:cNvSpPr txBox="1"/>
          <p:nvPr>
            <p:ph type="body" idx="1"/>
          </p:nvPr>
        </p:nvSpPr>
        <p:spPr>
          <a:xfrm>
            <a:off x="651933" y="1377686"/>
            <a:ext cx="7886700" cy="3263504"/>
          </a:xfrm>
          <a:prstGeom prst="rect">
            <a:avLst/>
          </a:prstGeom>
          <a:noFill/>
          <a:ln>
            <a:noFill/>
          </a:ln>
        </p:spPr>
        <p:txBody>
          <a:bodyPr spcFirstLastPara="1" wrap="square" lIns="68568" tIns="34275" rIns="68568" bIns="34275" anchor="t" anchorCtr="0">
            <a:normAutofit/>
          </a:bodyPr>
          <a:lstStyle/>
          <a:p>
            <a:pPr marL="228600" lvl="0" indent="-228600" algn="l" rtl="0">
              <a:lnSpc>
                <a:spcPct val="90000"/>
              </a:lnSpc>
              <a:spcBef>
                <a:spcPts val="0"/>
              </a:spcBef>
              <a:spcAft>
                <a:spcPts val="0"/>
              </a:spcAft>
              <a:buClr>
                <a:schemeClr val="dk1"/>
              </a:buClr>
              <a:buSzPts val="2800"/>
              <a:buChar char="•"/>
            </a:pPr>
            <a:r>
              <a:rPr lang="en-US"/>
              <a:t>For optimizing neural networks having multiple weights we use the loss function </a:t>
            </a:r>
            <a:endParaRPr lang="en-US"/>
          </a:p>
          <a:p>
            <a:pPr marL="228600" lvl="0" indent="-228600" algn="l" rtl="0">
              <a:lnSpc>
                <a:spcPct val="90000"/>
              </a:lnSpc>
              <a:spcBef>
                <a:spcPts val="1000"/>
              </a:spcBef>
              <a:spcAft>
                <a:spcPts val="0"/>
              </a:spcAft>
              <a:buClr>
                <a:schemeClr val="dk1"/>
              </a:buClr>
              <a:buSzPts val="2800"/>
              <a:buChar char="•"/>
            </a:pPr>
            <a:r>
              <a:rPr lang="en-US"/>
              <a:t>Lower loss function means a better                                                              modeL</a:t>
            </a:r>
            <a:endParaRPr lang="en-US"/>
          </a:p>
          <a:p>
            <a:pPr marL="228600" lvl="0" indent="-228600" algn="l" rtl="0">
              <a:lnSpc>
                <a:spcPct val="90000"/>
              </a:lnSpc>
              <a:spcBef>
                <a:spcPts val="1000"/>
              </a:spcBef>
              <a:spcAft>
                <a:spcPts val="0"/>
              </a:spcAft>
              <a:buClr>
                <a:schemeClr val="dk1"/>
              </a:buClr>
              <a:buSzPts val="2800"/>
              <a:buChar char="•"/>
            </a:pPr>
            <a:r>
              <a:rPr lang="en-US"/>
              <a:t>Goal: Find the weights that give                                                                             lowest value for the loss function</a:t>
            </a:r>
            <a:endParaRPr lang="en-US"/>
          </a:p>
          <a:p>
            <a:pPr marL="228600" lvl="0" indent="-228600" algn="l" rtl="0">
              <a:lnSpc>
                <a:spcPct val="90000"/>
              </a:lnSpc>
              <a:spcBef>
                <a:spcPts val="1000"/>
              </a:spcBef>
              <a:spcAft>
                <a:spcPts val="0"/>
              </a:spcAft>
              <a:buClr>
                <a:schemeClr val="dk1"/>
              </a:buClr>
              <a:buSzPts val="2800"/>
              <a:buChar char="•"/>
            </a:pPr>
            <a:r>
              <a:rPr lang="en-US"/>
              <a:t>We do it using GRADIENT DESCENT</a:t>
            </a:r>
            <a:endParaRPr lang="en-US"/>
          </a:p>
        </p:txBody>
      </p:sp>
      <p:pic>
        <p:nvPicPr>
          <p:cNvPr id="305" name="Google Shape;305;p20"/>
          <p:cNvPicPr preferRelativeResize="0"/>
          <p:nvPr/>
        </p:nvPicPr>
        <p:blipFill rotWithShape="1">
          <a:blip r:embed="rId1"/>
          <a:srcRect/>
          <a:stretch>
            <a:fillRect/>
          </a:stretch>
        </p:blipFill>
        <p:spPr>
          <a:xfrm>
            <a:off x="4954720" y="1834556"/>
            <a:ext cx="4333214" cy="2806634"/>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0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0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309" name="Shape 309"/>
        <p:cNvGrpSpPr/>
        <p:nvPr/>
      </p:nvGrpSpPr>
      <p:grpSpPr>
        <a:xfrm>
          <a:off x="0" y="0"/>
          <a:ext cx="0" cy="0"/>
          <a:chOff x="0" y="0"/>
          <a:chExt cx="0" cy="0"/>
        </a:xfrm>
      </p:grpSpPr>
      <p:sp>
        <p:nvSpPr>
          <p:cNvPr id="310" name="Google Shape;310;p21"/>
          <p:cNvSpPr txBox="1"/>
          <p:nvPr>
            <p:ph type="title"/>
          </p:nvPr>
        </p:nvSpPr>
        <p:spPr>
          <a:xfrm>
            <a:off x="628650" y="273844"/>
            <a:ext cx="7886700" cy="994172"/>
          </a:xfrm>
          <a:prstGeom prst="rect">
            <a:avLst/>
          </a:prstGeom>
          <a:noFill/>
          <a:ln>
            <a:noFill/>
          </a:ln>
        </p:spPr>
        <p:txBody>
          <a:bodyPr spcFirstLastPara="1" wrap="square" lIns="68568" tIns="34275" rIns="68568" bIns="34275" anchor="ctr" anchorCtr="0">
            <a:normAutofit/>
          </a:bodyPr>
          <a:lstStyle/>
          <a:p>
            <a:pPr marL="0" lvl="0" indent="0" algn="l" rtl="0">
              <a:lnSpc>
                <a:spcPct val="90000"/>
              </a:lnSpc>
              <a:spcBef>
                <a:spcPts val="0"/>
              </a:spcBef>
              <a:spcAft>
                <a:spcPts val="0"/>
              </a:spcAft>
              <a:buClr>
                <a:schemeClr val="dk1"/>
              </a:buClr>
              <a:buSzPts val="4400"/>
              <a:buFont typeface="Calibri" panose="020F0502020204030204"/>
              <a:buNone/>
            </a:pPr>
            <a:r>
              <a:rPr lang="en-US"/>
              <a:t>GRADIENT DESCENT</a:t>
            </a:r>
            <a:endParaRPr lang="en-US"/>
          </a:p>
        </p:txBody>
      </p:sp>
      <p:sp>
        <p:nvSpPr>
          <p:cNvPr id="311" name="Google Shape;311;p21"/>
          <p:cNvSpPr txBox="1"/>
          <p:nvPr>
            <p:ph type="body" idx="1"/>
          </p:nvPr>
        </p:nvSpPr>
        <p:spPr>
          <a:xfrm>
            <a:off x="628650" y="1369219"/>
            <a:ext cx="7886700" cy="3263504"/>
          </a:xfrm>
          <a:prstGeom prst="rect">
            <a:avLst/>
          </a:prstGeom>
          <a:noFill/>
          <a:ln>
            <a:noFill/>
          </a:ln>
        </p:spPr>
        <p:txBody>
          <a:bodyPr spcFirstLastPara="1" wrap="square" lIns="68568" tIns="34275" rIns="68568" bIns="34275" anchor="t" anchorCtr="0">
            <a:normAutofit/>
          </a:bodyPr>
          <a:lstStyle/>
          <a:p>
            <a:pPr marL="228600" lvl="0" indent="-228600" algn="l" rtl="0">
              <a:lnSpc>
                <a:spcPct val="90000"/>
              </a:lnSpc>
              <a:spcBef>
                <a:spcPts val="0"/>
              </a:spcBef>
              <a:spcAft>
                <a:spcPts val="0"/>
              </a:spcAft>
              <a:buClr>
                <a:schemeClr val="dk1"/>
              </a:buClr>
              <a:buSzPts val="2800"/>
              <a:buChar char="•"/>
            </a:pPr>
            <a:r>
              <a:rPr lang="en-US"/>
              <a:t>Using an analogy</a:t>
            </a:r>
            <a:br>
              <a:rPr lang="en-US"/>
            </a:br>
            <a:r>
              <a:rPr lang="en-US"/>
              <a:t>     -  imagine you are in itch dark field</a:t>
            </a:r>
            <a:endParaRPr lang="en-US"/>
          </a:p>
          <a:p>
            <a:pPr marL="0" lvl="0" indent="0" algn="l" rtl="0">
              <a:lnSpc>
                <a:spcPct val="90000"/>
              </a:lnSpc>
              <a:spcBef>
                <a:spcPts val="1000"/>
              </a:spcBef>
              <a:spcAft>
                <a:spcPts val="0"/>
              </a:spcAft>
              <a:buClr>
                <a:schemeClr val="dk1"/>
              </a:buClr>
              <a:buSzPts val="2800"/>
              <a:buNone/>
            </a:pPr>
            <a:r>
              <a:rPr lang="en-US"/>
              <a:t>        - Feel the ground to see how it slopes </a:t>
            </a:r>
            <a:endParaRPr lang="en-US"/>
          </a:p>
          <a:p>
            <a:pPr marL="0" lvl="0" indent="0" algn="l" rtl="0">
              <a:lnSpc>
                <a:spcPct val="90000"/>
              </a:lnSpc>
              <a:spcBef>
                <a:spcPts val="1000"/>
              </a:spcBef>
              <a:spcAft>
                <a:spcPts val="0"/>
              </a:spcAft>
              <a:buClr>
                <a:schemeClr val="dk1"/>
              </a:buClr>
              <a:buSzPts val="2800"/>
              <a:buNone/>
            </a:pPr>
            <a:r>
              <a:rPr lang="en-US"/>
              <a:t>        - take a small step downhill </a:t>
            </a:r>
            <a:endParaRPr lang="en-US"/>
          </a:p>
          <a:p>
            <a:pPr marL="0" lvl="0" indent="0" algn="l" rtl="0">
              <a:lnSpc>
                <a:spcPct val="90000"/>
              </a:lnSpc>
              <a:spcBef>
                <a:spcPts val="1000"/>
              </a:spcBef>
              <a:spcAft>
                <a:spcPts val="0"/>
              </a:spcAft>
              <a:buClr>
                <a:schemeClr val="dk1"/>
              </a:buClr>
              <a:buSzPts val="2800"/>
              <a:buNone/>
            </a:pPr>
            <a:r>
              <a:rPr lang="en-US"/>
              <a:t>        - repeat until it is uphill in all directions </a:t>
            </a: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1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11">
                                            <p:txEl>
                                              <p:pRg st="3" end="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315" name="Shape 315"/>
        <p:cNvGrpSpPr/>
        <p:nvPr/>
      </p:nvGrpSpPr>
      <p:grpSpPr>
        <a:xfrm>
          <a:off x="0" y="0"/>
          <a:ext cx="0" cy="0"/>
          <a:chOff x="0" y="0"/>
          <a:chExt cx="0" cy="0"/>
        </a:xfrm>
      </p:grpSpPr>
      <p:sp>
        <p:nvSpPr>
          <p:cNvPr id="316" name="Google Shape;316;p22"/>
          <p:cNvSpPr txBox="1"/>
          <p:nvPr>
            <p:ph type="title"/>
          </p:nvPr>
        </p:nvSpPr>
        <p:spPr>
          <a:xfrm>
            <a:off x="628650" y="273844"/>
            <a:ext cx="7886700" cy="994172"/>
          </a:xfrm>
          <a:prstGeom prst="rect">
            <a:avLst/>
          </a:prstGeom>
          <a:noFill/>
          <a:ln>
            <a:noFill/>
          </a:ln>
        </p:spPr>
        <p:txBody>
          <a:bodyPr spcFirstLastPara="1" wrap="square" lIns="68568" tIns="34275" rIns="68568" bIns="34275" anchor="ctr" anchorCtr="0">
            <a:normAutofit/>
          </a:bodyPr>
          <a:lstStyle/>
          <a:p>
            <a:pPr marL="0" lvl="0" indent="0" algn="l" rtl="0">
              <a:lnSpc>
                <a:spcPct val="90000"/>
              </a:lnSpc>
              <a:spcBef>
                <a:spcPts val="0"/>
              </a:spcBef>
              <a:spcAft>
                <a:spcPts val="0"/>
              </a:spcAft>
              <a:buClr>
                <a:schemeClr val="dk1"/>
              </a:buClr>
              <a:buSzPts val="4400"/>
              <a:buFont typeface="Calibri" panose="020F0502020204030204"/>
              <a:buNone/>
            </a:pPr>
            <a:r>
              <a:rPr lang="en-US"/>
              <a:t>Gradient Descent optimization using a single weight </a:t>
            </a:r>
            <a:endParaRPr lang="en-US"/>
          </a:p>
        </p:txBody>
      </p:sp>
      <p:sp>
        <p:nvSpPr>
          <p:cNvPr id="317" name="Google Shape;317;p22"/>
          <p:cNvSpPr txBox="1"/>
          <p:nvPr>
            <p:ph type="body" idx="1"/>
          </p:nvPr>
        </p:nvSpPr>
        <p:spPr>
          <a:xfrm>
            <a:off x="628650" y="1369219"/>
            <a:ext cx="7886700" cy="3263504"/>
          </a:xfrm>
          <a:prstGeom prst="rect">
            <a:avLst/>
          </a:prstGeom>
          <a:noFill/>
          <a:ln>
            <a:noFill/>
          </a:ln>
        </p:spPr>
        <p:txBody>
          <a:bodyPr spcFirstLastPara="1" wrap="square" lIns="68568" tIns="34275" rIns="68568" bIns="34275" anchor="t" anchorCtr="0">
            <a:normAutofit/>
          </a:bodyPr>
          <a:lstStyle/>
          <a:p>
            <a:pPr marL="0" lvl="0" indent="0" algn="l" rtl="0">
              <a:lnSpc>
                <a:spcPct val="90000"/>
              </a:lnSpc>
              <a:spcBef>
                <a:spcPts val="0"/>
              </a:spcBef>
              <a:spcAft>
                <a:spcPts val="0"/>
              </a:spcAft>
              <a:buClr>
                <a:schemeClr val="dk1"/>
              </a:buClr>
              <a:buSzPts val="2800"/>
              <a:buNone/>
            </a:pPr>
            <a:r>
              <a:rPr lang="en-US"/>
              <a:t>Gradient descent steps</a:t>
            </a:r>
            <a:endParaRPr lang="en-US"/>
          </a:p>
          <a:p>
            <a:pPr marL="0" lvl="0" indent="0" algn="l" rtl="0">
              <a:lnSpc>
                <a:spcPct val="90000"/>
              </a:lnSpc>
              <a:spcBef>
                <a:spcPts val="1000"/>
              </a:spcBef>
              <a:spcAft>
                <a:spcPts val="0"/>
              </a:spcAft>
              <a:buClr>
                <a:schemeClr val="dk1"/>
              </a:buClr>
              <a:buSzPts val="2800"/>
              <a:buNone/>
            </a:pPr>
            <a:r>
              <a:rPr lang="en-US"/>
              <a:t>   -- start at a random point </a:t>
            </a:r>
            <a:endParaRPr lang="en-US"/>
          </a:p>
          <a:p>
            <a:pPr marL="0" lvl="0" indent="0" algn="l" rtl="0">
              <a:lnSpc>
                <a:spcPct val="90000"/>
              </a:lnSpc>
              <a:spcBef>
                <a:spcPts val="1000"/>
              </a:spcBef>
              <a:spcAft>
                <a:spcPts val="0"/>
              </a:spcAft>
              <a:buClr>
                <a:schemeClr val="dk1"/>
              </a:buClr>
              <a:buSzPts val="2800"/>
              <a:buNone/>
            </a:pPr>
            <a:r>
              <a:rPr lang="en-US"/>
              <a:t>   -- find the slope </a:t>
            </a:r>
            <a:endParaRPr lang="en-US"/>
          </a:p>
          <a:p>
            <a:pPr marL="0" lvl="0" indent="0" algn="l" rtl="0">
              <a:lnSpc>
                <a:spcPct val="90000"/>
              </a:lnSpc>
              <a:spcBef>
                <a:spcPts val="1000"/>
              </a:spcBef>
              <a:spcAft>
                <a:spcPts val="0"/>
              </a:spcAft>
              <a:buClr>
                <a:schemeClr val="dk1"/>
              </a:buClr>
              <a:buSzPts val="2800"/>
              <a:buNone/>
            </a:pPr>
            <a:r>
              <a:rPr lang="en-US"/>
              <a:t>   -- take a step downhill </a:t>
            </a:r>
            <a:endParaRPr lang="en-US"/>
          </a:p>
          <a:p>
            <a:pPr marL="0" lvl="0" indent="0" algn="l" rtl="0">
              <a:lnSpc>
                <a:spcPct val="90000"/>
              </a:lnSpc>
              <a:spcBef>
                <a:spcPts val="1000"/>
              </a:spcBef>
              <a:spcAft>
                <a:spcPts val="0"/>
              </a:spcAft>
              <a:buClr>
                <a:schemeClr val="dk1"/>
              </a:buClr>
              <a:buSzPts val="2800"/>
              <a:buNone/>
            </a:pPr>
            <a:r>
              <a:rPr lang="en-US"/>
              <a:t>   --until you are somewhere flat</a:t>
            </a:r>
            <a:endParaRPr lang="en-US"/>
          </a:p>
          <a:p>
            <a:pPr marL="0" lvl="0" indent="0" algn="l" rtl="0">
              <a:lnSpc>
                <a:spcPct val="90000"/>
              </a:lnSpc>
              <a:spcBef>
                <a:spcPts val="1000"/>
              </a:spcBef>
              <a:spcAft>
                <a:spcPts val="0"/>
              </a:spcAft>
              <a:buClr>
                <a:schemeClr val="dk1"/>
              </a:buClr>
              <a:buSzPts val="2800"/>
              <a:buNone/>
            </a:pPr>
          </a:p>
          <a:p>
            <a:pPr marL="228600" lvl="0" indent="-50800" algn="l" rtl="0">
              <a:lnSpc>
                <a:spcPct val="90000"/>
              </a:lnSpc>
              <a:spcBef>
                <a:spcPts val="1000"/>
              </a:spcBef>
              <a:spcAft>
                <a:spcPts val="0"/>
              </a:spcAft>
              <a:buClr>
                <a:schemeClr val="dk1"/>
              </a:buClr>
              <a:buSzPts val="2800"/>
              <a:buNone/>
            </a:pPr>
          </a:p>
        </p:txBody>
      </p:sp>
      <p:pic>
        <p:nvPicPr>
          <p:cNvPr id="318" name="Google Shape;318;p22"/>
          <p:cNvPicPr preferRelativeResize="0"/>
          <p:nvPr/>
        </p:nvPicPr>
        <p:blipFill rotWithShape="1">
          <a:blip r:embed="rId1"/>
          <a:srcRect/>
          <a:stretch>
            <a:fillRect/>
          </a:stretch>
        </p:blipFill>
        <p:spPr>
          <a:xfrm>
            <a:off x="4506779" y="1541066"/>
            <a:ext cx="3926021" cy="2440499"/>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1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1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1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1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17">
                                            <p:txEl>
                                              <p:pRg st="6" end="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322" name="Shape 322"/>
        <p:cNvGrpSpPr/>
        <p:nvPr/>
      </p:nvGrpSpPr>
      <p:grpSpPr>
        <a:xfrm>
          <a:off x="0" y="0"/>
          <a:ext cx="0" cy="0"/>
          <a:chOff x="0" y="0"/>
          <a:chExt cx="0" cy="0"/>
        </a:xfrm>
      </p:grpSpPr>
      <p:sp>
        <p:nvSpPr>
          <p:cNvPr id="323" name="Google Shape;323;p23"/>
          <p:cNvSpPr txBox="1"/>
          <p:nvPr>
            <p:ph type="title"/>
          </p:nvPr>
        </p:nvSpPr>
        <p:spPr>
          <a:xfrm>
            <a:off x="628650" y="273844"/>
            <a:ext cx="7886700" cy="994172"/>
          </a:xfrm>
          <a:prstGeom prst="rect">
            <a:avLst/>
          </a:prstGeom>
          <a:noFill/>
          <a:ln>
            <a:noFill/>
          </a:ln>
        </p:spPr>
        <p:txBody>
          <a:bodyPr spcFirstLastPara="1" wrap="square" lIns="68568" tIns="34275" rIns="68568" bIns="34275" anchor="ctr" anchorCtr="0">
            <a:normAutofit/>
          </a:bodyPr>
          <a:lstStyle/>
          <a:p>
            <a:pPr marL="0" lvl="0" indent="0" algn="l" rtl="0">
              <a:lnSpc>
                <a:spcPct val="90000"/>
              </a:lnSpc>
              <a:spcBef>
                <a:spcPts val="0"/>
              </a:spcBef>
              <a:spcAft>
                <a:spcPts val="0"/>
              </a:spcAft>
              <a:buClr>
                <a:schemeClr val="dk1"/>
              </a:buClr>
              <a:buSzPts val="4400"/>
              <a:buFont typeface="Calibri" panose="020F0502020204030204"/>
              <a:buNone/>
            </a:pPr>
            <a:r>
              <a:rPr lang="en-US"/>
              <a:t>Gradient Descent </a:t>
            </a:r>
            <a:endParaRPr lang="en-US"/>
          </a:p>
        </p:txBody>
      </p:sp>
      <p:sp>
        <p:nvSpPr>
          <p:cNvPr id="324" name="Google Shape;324;p23"/>
          <p:cNvSpPr txBox="1"/>
          <p:nvPr>
            <p:ph type="body" idx="1"/>
          </p:nvPr>
        </p:nvSpPr>
        <p:spPr>
          <a:xfrm>
            <a:off x="628650" y="1369219"/>
            <a:ext cx="7886700" cy="3263504"/>
          </a:xfrm>
          <a:prstGeom prst="rect">
            <a:avLst/>
          </a:prstGeom>
          <a:noFill/>
          <a:ln>
            <a:noFill/>
          </a:ln>
        </p:spPr>
        <p:txBody>
          <a:bodyPr spcFirstLastPara="1" wrap="square" lIns="68568" tIns="34275" rIns="68568" bIns="34275" anchor="t" anchorCtr="0">
            <a:normAutofit/>
          </a:bodyPr>
          <a:lstStyle/>
          <a:p>
            <a:pPr marL="228600" lvl="0" indent="-228600" algn="l" rtl="0">
              <a:lnSpc>
                <a:spcPct val="90000"/>
              </a:lnSpc>
              <a:spcBef>
                <a:spcPts val="0"/>
              </a:spcBef>
              <a:spcAft>
                <a:spcPts val="0"/>
              </a:spcAft>
              <a:buClr>
                <a:schemeClr val="dk1"/>
              </a:buClr>
              <a:buSzPts val="2800"/>
              <a:buChar char="•"/>
            </a:pPr>
            <a:r>
              <a:rPr lang="en-US"/>
              <a:t>If the slope Is positive:</a:t>
            </a:r>
            <a:endParaRPr lang="en-US"/>
          </a:p>
          <a:p>
            <a:pPr marL="228600" lvl="0" indent="-228600" algn="l" rtl="0">
              <a:lnSpc>
                <a:spcPct val="90000"/>
              </a:lnSpc>
              <a:spcBef>
                <a:spcPts val="1000"/>
              </a:spcBef>
              <a:spcAft>
                <a:spcPts val="0"/>
              </a:spcAft>
              <a:buClr>
                <a:schemeClr val="dk1"/>
              </a:buClr>
              <a:buSzPts val="2800"/>
              <a:buChar char="•"/>
            </a:pPr>
            <a:r>
              <a:rPr lang="en-US"/>
              <a:t>Going opposite the slope means going to smaller numbers</a:t>
            </a:r>
            <a:endParaRPr lang="en-US"/>
          </a:p>
          <a:p>
            <a:pPr marL="228600" lvl="0" indent="-228600" algn="l" rtl="0">
              <a:lnSpc>
                <a:spcPct val="90000"/>
              </a:lnSpc>
              <a:spcBef>
                <a:spcPts val="1000"/>
              </a:spcBef>
              <a:spcAft>
                <a:spcPts val="0"/>
              </a:spcAft>
              <a:buClr>
                <a:schemeClr val="dk1"/>
              </a:buClr>
              <a:buSzPts val="2800"/>
              <a:buChar char="•"/>
            </a:pPr>
            <a:r>
              <a:rPr lang="en-US"/>
              <a:t>So we subtract the slope from the current value</a:t>
            </a:r>
            <a:endParaRPr lang="en-US"/>
          </a:p>
          <a:p>
            <a:pPr marL="228600" lvl="0" indent="-228600" algn="l" rtl="0">
              <a:lnSpc>
                <a:spcPct val="90000"/>
              </a:lnSpc>
              <a:spcBef>
                <a:spcPts val="1000"/>
              </a:spcBef>
              <a:spcAft>
                <a:spcPts val="0"/>
              </a:spcAft>
              <a:buClr>
                <a:schemeClr val="dk1"/>
              </a:buClr>
              <a:buSzPts val="2800"/>
              <a:buChar char="•"/>
            </a:pPr>
            <a:r>
              <a:rPr lang="en-US"/>
              <a:t>Too big a step might lead us astray</a:t>
            </a:r>
            <a:endParaRPr lang="en-US"/>
          </a:p>
          <a:p>
            <a:pPr marL="228600" lvl="0" indent="-228600" algn="l" rtl="0">
              <a:lnSpc>
                <a:spcPct val="90000"/>
              </a:lnSpc>
              <a:spcBef>
                <a:spcPts val="1000"/>
              </a:spcBef>
              <a:spcAft>
                <a:spcPts val="0"/>
              </a:spcAft>
              <a:buClr>
                <a:schemeClr val="dk1"/>
              </a:buClr>
              <a:buSzPts val="2800"/>
              <a:buChar char="•"/>
            </a:pPr>
            <a:r>
              <a:rPr lang="en-US"/>
              <a:t>Solution is learning rate </a:t>
            </a:r>
            <a:endParaRPr lang="en-US"/>
          </a:p>
          <a:p>
            <a:pPr marL="228600" lvl="0" indent="-228600" algn="l" rtl="0">
              <a:lnSpc>
                <a:spcPct val="90000"/>
              </a:lnSpc>
              <a:spcBef>
                <a:spcPts val="1000"/>
              </a:spcBef>
              <a:spcAft>
                <a:spcPts val="0"/>
              </a:spcAft>
              <a:buClr>
                <a:schemeClr val="dk1"/>
              </a:buClr>
              <a:buSzPts val="2800"/>
              <a:buChar char="•"/>
            </a:pPr>
            <a:r>
              <a:rPr lang="en-US"/>
              <a:t>Update weights by subtracting learning rate * slope </a:t>
            </a:r>
            <a:endParaRPr lang="en-US"/>
          </a:p>
          <a:p>
            <a:pPr marL="228600" lvl="0" indent="-228600" algn="l" rtl="0">
              <a:lnSpc>
                <a:spcPct val="90000"/>
              </a:lnSpc>
              <a:spcBef>
                <a:spcPts val="1000"/>
              </a:spcBef>
              <a:spcAft>
                <a:spcPts val="0"/>
              </a:spcAft>
              <a:buClr>
                <a:schemeClr val="dk1"/>
              </a:buClr>
              <a:buSzPts val="2800"/>
              <a:buChar char="•"/>
            </a:pPr>
            <a:r>
              <a:rPr lang="en-US"/>
              <a:t>Actual algorithm uses calculus and chain rule </a:t>
            </a:r>
            <a:endParaRPr lang="en-US"/>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328" name="Shape 328"/>
        <p:cNvGrpSpPr/>
        <p:nvPr/>
      </p:nvGrpSpPr>
      <p:grpSpPr>
        <a:xfrm>
          <a:off x="0" y="0"/>
          <a:ext cx="0" cy="0"/>
          <a:chOff x="0" y="0"/>
          <a:chExt cx="0" cy="0"/>
        </a:xfrm>
      </p:grpSpPr>
      <p:sp>
        <p:nvSpPr>
          <p:cNvPr id="329" name="Google Shape;329;p26"/>
          <p:cNvSpPr txBox="1"/>
          <p:nvPr>
            <p:ph type="title"/>
          </p:nvPr>
        </p:nvSpPr>
        <p:spPr>
          <a:xfrm>
            <a:off x="628650" y="273844"/>
            <a:ext cx="7886700" cy="994172"/>
          </a:xfrm>
          <a:prstGeom prst="rect">
            <a:avLst/>
          </a:prstGeom>
          <a:noFill/>
          <a:ln>
            <a:noFill/>
          </a:ln>
        </p:spPr>
        <p:txBody>
          <a:bodyPr spcFirstLastPara="1" wrap="square" lIns="68568" tIns="34275" rIns="68568" bIns="34275" anchor="ctr" anchorCtr="0">
            <a:normAutofit/>
          </a:bodyPr>
          <a:lstStyle/>
          <a:p>
            <a:pPr marL="0" lvl="0" indent="0" algn="l" rtl="0">
              <a:lnSpc>
                <a:spcPct val="90000"/>
              </a:lnSpc>
              <a:spcBef>
                <a:spcPts val="0"/>
              </a:spcBef>
              <a:spcAft>
                <a:spcPts val="0"/>
              </a:spcAft>
              <a:buClr>
                <a:schemeClr val="dk1"/>
              </a:buClr>
              <a:buSzPts val="4400"/>
              <a:buFont typeface="Calibri" panose="020F0502020204030204"/>
              <a:buNone/>
            </a:pPr>
            <a:r>
              <a:rPr lang="en-US"/>
              <a:t>Back Propogation </a:t>
            </a:r>
            <a:endParaRPr lang="en-US"/>
          </a:p>
        </p:txBody>
      </p:sp>
      <p:sp>
        <p:nvSpPr>
          <p:cNvPr id="330" name="Google Shape;330;p26"/>
          <p:cNvSpPr txBox="1"/>
          <p:nvPr>
            <p:ph type="body" idx="1"/>
          </p:nvPr>
        </p:nvSpPr>
        <p:spPr>
          <a:xfrm>
            <a:off x="628650" y="1369219"/>
            <a:ext cx="7886700" cy="3263504"/>
          </a:xfrm>
          <a:prstGeom prst="rect">
            <a:avLst/>
          </a:prstGeom>
          <a:noFill/>
          <a:ln>
            <a:noFill/>
          </a:ln>
        </p:spPr>
        <p:txBody>
          <a:bodyPr spcFirstLastPara="1" wrap="square" lIns="68568" tIns="34275" rIns="68568" bIns="34275" anchor="t" anchorCtr="0">
            <a:normAutofit/>
          </a:bodyPr>
          <a:lstStyle/>
          <a:p>
            <a:pPr marL="228600" lvl="0" indent="-228600" algn="l" rtl="0">
              <a:lnSpc>
                <a:spcPct val="90000"/>
              </a:lnSpc>
              <a:spcBef>
                <a:spcPts val="0"/>
              </a:spcBef>
              <a:spcAft>
                <a:spcPts val="0"/>
              </a:spcAft>
              <a:buClr>
                <a:schemeClr val="dk1"/>
              </a:buClr>
              <a:buSzPts val="2800"/>
              <a:buChar char="•"/>
            </a:pPr>
            <a:r>
              <a:rPr lang="en-US"/>
              <a:t>Allows  gradient descent to update all the weights in the neural network ( by getting gradients for all weights)</a:t>
            </a:r>
            <a:endParaRPr lang="en-US"/>
          </a:p>
          <a:p>
            <a:pPr marL="228600" lvl="0" indent="-228600" algn="l" rtl="0">
              <a:lnSpc>
                <a:spcPct val="90000"/>
              </a:lnSpc>
              <a:spcBef>
                <a:spcPts val="1000"/>
              </a:spcBef>
              <a:spcAft>
                <a:spcPts val="0"/>
              </a:spcAft>
              <a:buClr>
                <a:schemeClr val="dk1"/>
              </a:buClr>
              <a:buSzPts val="2800"/>
              <a:buChar char="•"/>
            </a:pPr>
            <a:r>
              <a:rPr lang="en-US"/>
              <a:t>Important to understand the process but we use library to implement this   </a:t>
            </a:r>
            <a:endParaRPr lang="en-US"/>
          </a:p>
          <a:p>
            <a:pPr marL="228600" lvl="0" indent="-228600" algn="l" rtl="0">
              <a:lnSpc>
                <a:spcPct val="90000"/>
              </a:lnSpc>
              <a:spcBef>
                <a:spcPts val="1000"/>
              </a:spcBef>
              <a:spcAft>
                <a:spcPts val="0"/>
              </a:spcAft>
              <a:buClr>
                <a:schemeClr val="dk1"/>
              </a:buClr>
              <a:buSzPts val="2800"/>
              <a:buChar char="•"/>
            </a:pPr>
            <a:r>
              <a:rPr lang="en-US"/>
              <a:t>Each time you generate predictions using forward propagation, you update the weights using backward propagation.</a:t>
            </a:r>
            <a:endParaRPr lang="en-US"/>
          </a:p>
        </p:txBody>
      </p:sp>
      <p:pic>
        <p:nvPicPr>
          <p:cNvPr id="331" name="Google Shape;331;p26"/>
          <p:cNvPicPr preferRelativeResize="0"/>
          <p:nvPr/>
        </p:nvPicPr>
        <p:blipFill rotWithShape="1">
          <a:blip r:embed="rId1"/>
          <a:srcRect/>
          <a:stretch>
            <a:fillRect/>
          </a:stretch>
        </p:blipFill>
        <p:spPr>
          <a:xfrm>
            <a:off x="2134493" y="3341291"/>
            <a:ext cx="4300174" cy="1528498"/>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3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3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3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335" name="Shape 335"/>
        <p:cNvGrpSpPr/>
        <p:nvPr/>
      </p:nvGrpSpPr>
      <p:grpSpPr>
        <a:xfrm>
          <a:off x="0" y="0"/>
          <a:ext cx="0" cy="0"/>
          <a:chOff x="0" y="0"/>
          <a:chExt cx="0" cy="0"/>
        </a:xfrm>
      </p:grpSpPr>
      <p:sp>
        <p:nvSpPr>
          <p:cNvPr id="336" name="Google Shape;336;p27"/>
          <p:cNvSpPr txBox="1"/>
          <p:nvPr>
            <p:ph type="title"/>
          </p:nvPr>
        </p:nvSpPr>
        <p:spPr>
          <a:xfrm>
            <a:off x="628650" y="273844"/>
            <a:ext cx="7886700" cy="994172"/>
          </a:xfrm>
          <a:prstGeom prst="rect">
            <a:avLst/>
          </a:prstGeom>
          <a:noFill/>
          <a:ln>
            <a:noFill/>
          </a:ln>
        </p:spPr>
        <p:txBody>
          <a:bodyPr spcFirstLastPara="1" wrap="square" lIns="68568" tIns="34275" rIns="68568" bIns="34275" anchor="ctr" anchorCtr="0">
            <a:normAutofit/>
          </a:bodyPr>
          <a:lstStyle/>
          <a:p>
            <a:pPr marL="0" lvl="0" indent="0" algn="l" rtl="0">
              <a:lnSpc>
                <a:spcPct val="90000"/>
              </a:lnSpc>
              <a:spcBef>
                <a:spcPts val="0"/>
              </a:spcBef>
              <a:spcAft>
                <a:spcPts val="0"/>
              </a:spcAft>
              <a:buClr>
                <a:schemeClr val="dk1"/>
              </a:buClr>
              <a:buSzPts val="4400"/>
              <a:buFont typeface="Calibri" panose="020F0502020204030204"/>
              <a:buNone/>
            </a:pPr>
            <a:r>
              <a:rPr lang="en-US" b="1"/>
              <a:t>A round of backpropagation</a:t>
            </a:r>
            <a:br>
              <a:rPr lang="en-US" b="1"/>
            </a:br>
            <a:endParaRPr lang="en-US" b="1"/>
          </a:p>
        </p:txBody>
      </p:sp>
      <p:sp>
        <p:nvSpPr>
          <p:cNvPr id="337" name="Google Shape;337;p27"/>
          <p:cNvSpPr txBox="1"/>
          <p:nvPr>
            <p:ph type="body" idx="1"/>
          </p:nvPr>
        </p:nvSpPr>
        <p:spPr>
          <a:xfrm>
            <a:off x="628650" y="1369219"/>
            <a:ext cx="7886700" cy="3263504"/>
          </a:xfrm>
          <a:prstGeom prst="rect">
            <a:avLst/>
          </a:prstGeom>
          <a:noFill/>
          <a:ln>
            <a:noFill/>
          </a:ln>
        </p:spPr>
        <p:txBody>
          <a:bodyPr spcFirstLastPara="1" wrap="square" lIns="68568" tIns="34275" rIns="68568" bIns="34275" anchor="t" anchorCtr="0">
            <a:normAutofit lnSpcReduction="10000"/>
          </a:bodyPr>
          <a:lstStyle/>
          <a:p>
            <a:pPr marL="228600" lvl="0" indent="-228600" algn="l" rtl="0">
              <a:lnSpc>
                <a:spcPct val="90000"/>
              </a:lnSpc>
              <a:spcBef>
                <a:spcPts val="0"/>
              </a:spcBef>
              <a:spcAft>
                <a:spcPts val="0"/>
              </a:spcAft>
              <a:buClr>
                <a:schemeClr val="dk1"/>
              </a:buClr>
              <a:buSzPts val="2800"/>
              <a:buChar char="•"/>
            </a:pPr>
            <a:r>
              <a:rPr lang="en-US"/>
              <a:t>In the network shown below, we have done forward propagation, and node values calculated as part of forward propagation are shown in white. The weights are shown in black. Layers after the question mark show the slopes calculated as part of back-prop, rather than the forward-prop values. Those slope values are shown in purple.</a:t>
            </a:r>
            <a:endParaRPr lang="en-US"/>
          </a:p>
          <a:p>
            <a:pPr marL="228600" lvl="0" indent="-228600" algn="l" rtl="0">
              <a:lnSpc>
                <a:spcPct val="90000"/>
              </a:lnSpc>
              <a:spcBef>
                <a:spcPts val="1000"/>
              </a:spcBef>
              <a:spcAft>
                <a:spcPts val="0"/>
              </a:spcAft>
              <a:buClr>
                <a:schemeClr val="dk1"/>
              </a:buClr>
              <a:buSzPts val="2800"/>
              <a:buChar char="•"/>
            </a:pPr>
            <a:r>
              <a:rPr lang="en-US"/>
              <a:t>This network again uses the ReLU activation function, so the slope of the activation function is 1 for any node receiving a positive value as input. Assume the node being examined had a positive value (so the activation function's slope is 1).</a:t>
            </a:r>
            <a:endParaRPr lang="en-US"/>
          </a:p>
          <a:p>
            <a:pPr marL="228600" lvl="0" indent="-228600" algn="l" rtl="0">
              <a:lnSpc>
                <a:spcPct val="90000"/>
              </a:lnSpc>
              <a:spcBef>
                <a:spcPts val="1000"/>
              </a:spcBef>
              <a:spcAft>
                <a:spcPts val="0"/>
              </a:spcAft>
              <a:buClr>
                <a:schemeClr val="dk1"/>
              </a:buClr>
              <a:buSzPts val="2800"/>
              <a:buChar char="•"/>
            </a:pPr>
            <a:br>
              <a:rPr lang="en-US"/>
            </a:br>
            <a:endParaRPr lang="en-US"/>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341" name="Shape 341"/>
        <p:cNvGrpSpPr/>
        <p:nvPr/>
      </p:nvGrpSpPr>
      <p:grpSpPr>
        <a:xfrm>
          <a:off x="0" y="0"/>
          <a:ext cx="0" cy="0"/>
          <a:chOff x="0" y="0"/>
          <a:chExt cx="0" cy="0"/>
        </a:xfrm>
      </p:grpSpPr>
      <p:sp>
        <p:nvSpPr>
          <p:cNvPr id="342" name="Google Shape;342;p28"/>
          <p:cNvSpPr txBox="1"/>
          <p:nvPr>
            <p:ph type="title"/>
          </p:nvPr>
        </p:nvSpPr>
        <p:spPr>
          <a:xfrm>
            <a:off x="628650" y="273844"/>
            <a:ext cx="7886700" cy="994172"/>
          </a:xfrm>
          <a:prstGeom prst="rect">
            <a:avLst/>
          </a:prstGeom>
          <a:noFill/>
          <a:ln>
            <a:noFill/>
          </a:ln>
        </p:spPr>
        <p:txBody>
          <a:bodyPr spcFirstLastPara="1" wrap="square" lIns="68568" tIns="34275" rIns="68568" bIns="34275" anchor="ctr" anchorCtr="0">
            <a:normAutofit/>
          </a:bodyPr>
          <a:lstStyle/>
          <a:p>
            <a:pPr marL="0" lvl="0" indent="0" algn="l" rtl="0">
              <a:lnSpc>
                <a:spcPct val="90000"/>
              </a:lnSpc>
              <a:spcBef>
                <a:spcPts val="0"/>
              </a:spcBef>
              <a:spcAft>
                <a:spcPts val="0"/>
              </a:spcAft>
              <a:buClr>
                <a:schemeClr val="dk1"/>
              </a:buClr>
              <a:buSzPts val="4400"/>
              <a:buFont typeface="Calibri" panose="020F0502020204030204"/>
              <a:buNone/>
            </a:pPr>
            <a:r>
              <a:rPr lang="en-US"/>
              <a:t>Model Optimization</a:t>
            </a:r>
            <a:endParaRPr lang="en-US"/>
          </a:p>
        </p:txBody>
      </p:sp>
      <p:sp>
        <p:nvSpPr>
          <p:cNvPr id="343" name="Google Shape;343;p28"/>
          <p:cNvSpPr txBox="1"/>
          <p:nvPr>
            <p:ph type="body" idx="1"/>
          </p:nvPr>
        </p:nvSpPr>
        <p:spPr>
          <a:xfrm>
            <a:off x="628650" y="1369219"/>
            <a:ext cx="7886700" cy="3263504"/>
          </a:xfrm>
          <a:prstGeom prst="rect">
            <a:avLst/>
          </a:prstGeom>
          <a:noFill/>
          <a:ln>
            <a:noFill/>
          </a:ln>
        </p:spPr>
        <p:txBody>
          <a:bodyPr spcFirstLastPara="1" wrap="square" lIns="68568" tIns="34275" rIns="68568" bIns="34275" anchor="t" anchorCtr="0">
            <a:normAutofit/>
          </a:bodyPr>
          <a:lstStyle/>
          <a:p>
            <a:pPr marL="228600" lvl="0" indent="-228600" algn="l" rtl="0">
              <a:lnSpc>
                <a:spcPct val="90000"/>
              </a:lnSpc>
              <a:spcBef>
                <a:spcPts val="0"/>
              </a:spcBef>
              <a:spcAft>
                <a:spcPts val="0"/>
              </a:spcAft>
              <a:buClr>
                <a:schemeClr val="dk1"/>
              </a:buClr>
              <a:buSzPts val="2800"/>
              <a:buChar char="•"/>
            </a:pPr>
            <a:r>
              <a:rPr lang="en-US"/>
              <a:t>A learning rate that is too low could  prevent a model from showing an improved loss in its first few epochs</a:t>
            </a:r>
            <a:endParaRPr lang="en-US"/>
          </a:p>
          <a:p>
            <a:pPr marL="228600" lvl="0" indent="-228600" algn="l" rtl="0">
              <a:lnSpc>
                <a:spcPct val="90000"/>
              </a:lnSpc>
              <a:spcBef>
                <a:spcPts val="1000"/>
              </a:spcBef>
              <a:spcAft>
                <a:spcPts val="0"/>
              </a:spcAft>
              <a:buClr>
                <a:schemeClr val="dk1"/>
              </a:buClr>
              <a:buSzPts val="2800"/>
              <a:buChar char="•"/>
            </a:pPr>
            <a:r>
              <a:rPr lang="en-US"/>
              <a:t>A very high learning rate could prevent a model from showing an improved loss in its first few epochs</a:t>
            </a:r>
            <a:endParaRPr lang="en-US"/>
          </a:p>
          <a:p>
            <a:pPr marL="228600" lvl="0" indent="-228600" algn="l" rtl="0">
              <a:lnSpc>
                <a:spcPct val="90000"/>
              </a:lnSpc>
              <a:spcBef>
                <a:spcPts val="1000"/>
              </a:spcBef>
              <a:spcAft>
                <a:spcPts val="0"/>
              </a:spcAft>
              <a:buClr>
                <a:schemeClr val="dk1"/>
              </a:buClr>
              <a:buSzPts val="2800"/>
              <a:buChar char="•"/>
            </a:pPr>
            <a:r>
              <a:rPr lang="en-US"/>
              <a:t>Poor choice of activation function.</a:t>
            </a:r>
            <a:endParaRPr lang="en-US"/>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347" name="Shape 347"/>
        <p:cNvGrpSpPr/>
        <p:nvPr/>
      </p:nvGrpSpPr>
      <p:grpSpPr>
        <a:xfrm>
          <a:off x="0" y="0"/>
          <a:ext cx="0" cy="0"/>
          <a:chOff x="0" y="0"/>
          <a:chExt cx="0" cy="0"/>
        </a:xfrm>
      </p:grpSpPr>
      <p:sp>
        <p:nvSpPr>
          <p:cNvPr id="348" name="Google Shape;348;p29"/>
          <p:cNvSpPr txBox="1"/>
          <p:nvPr>
            <p:ph type="title"/>
          </p:nvPr>
        </p:nvSpPr>
        <p:spPr>
          <a:xfrm>
            <a:off x="628650" y="273844"/>
            <a:ext cx="7886700" cy="994172"/>
          </a:xfrm>
          <a:prstGeom prst="rect">
            <a:avLst/>
          </a:prstGeom>
          <a:noFill/>
          <a:ln>
            <a:noFill/>
          </a:ln>
        </p:spPr>
        <p:txBody>
          <a:bodyPr spcFirstLastPara="1" wrap="square" lIns="68568" tIns="34275" rIns="68568" bIns="34275" anchor="ctr" anchorCtr="0">
            <a:normAutofit fontScale="90000"/>
          </a:bodyPr>
          <a:lstStyle/>
          <a:p>
            <a:pPr marL="0" lvl="0" indent="0" algn="l" rtl="0">
              <a:lnSpc>
                <a:spcPct val="90000"/>
              </a:lnSpc>
              <a:spcBef>
                <a:spcPts val="0"/>
              </a:spcBef>
              <a:spcAft>
                <a:spcPts val="0"/>
              </a:spcAft>
              <a:buClr>
                <a:schemeClr val="dk1"/>
              </a:buClr>
              <a:buSzPct val="100000"/>
              <a:buFont typeface="Calibri" panose="020F0502020204030204"/>
              <a:buNone/>
            </a:pPr>
            <a:r>
              <a:rPr lang="en-US" b="1"/>
              <a:t>Diagnosing optimization problems</a:t>
            </a:r>
            <a:br>
              <a:rPr lang="en-US" b="1"/>
            </a:br>
            <a:br>
              <a:rPr lang="en-US"/>
            </a:br>
            <a:endParaRPr lang="en-US"/>
          </a:p>
        </p:txBody>
      </p:sp>
      <p:sp>
        <p:nvSpPr>
          <p:cNvPr id="349" name="Google Shape;349;p29"/>
          <p:cNvSpPr txBox="1"/>
          <p:nvPr>
            <p:ph type="body" idx="1"/>
          </p:nvPr>
        </p:nvSpPr>
        <p:spPr>
          <a:xfrm>
            <a:off x="628650" y="1369219"/>
            <a:ext cx="7886700" cy="3263504"/>
          </a:xfrm>
          <a:prstGeom prst="rect">
            <a:avLst/>
          </a:prstGeom>
          <a:noFill/>
          <a:ln>
            <a:noFill/>
          </a:ln>
        </p:spPr>
        <p:txBody>
          <a:bodyPr spcFirstLastPara="1" wrap="square" lIns="68568" tIns="34275" rIns="68568" bIns="34275" anchor="t" anchorCtr="0">
            <a:normAutofit/>
          </a:bodyPr>
          <a:lstStyle/>
          <a:p>
            <a:pPr marL="228600" lvl="0" indent="-228600" algn="l" rtl="0">
              <a:lnSpc>
                <a:spcPct val="90000"/>
              </a:lnSpc>
              <a:spcBef>
                <a:spcPts val="0"/>
              </a:spcBef>
              <a:spcAft>
                <a:spcPts val="0"/>
              </a:spcAft>
              <a:buClr>
                <a:schemeClr val="dk1"/>
              </a:buClr>
              <a:buSzPts val="2800"/>
              <a:buChar char="•"/>
            </a:pPr>
            <a:r>
              <a:rPr lang="en-US"/>
              <a:t>Which of the following could prevent a model from showing an improved loss in its first few epochs?</a:t>
            </a:r>
            <a:endParaRPr lang="en-US"/>
          </a:p>
          <a:p>
            <a:pPr marL="228600" lvl="0" indent="-228600" algn="l" rtl="0">
              <a:lnSpc>
                <a:spcPct val="90000"/>
              </a:lnSpc>
              <a:spcBef>
                <a:spcPts val="1000"/>
              </a:spcBef>
              <a:spcAft>
                <a:spcPts val="0"/>
              </a:spcAft>
              <a:buClr>
                <a:schemeClr val="dk1"/>
              </a:buClr>
              <a:buSzPts val="2800"/>
              <a:buChar char="•"/>
            </a:pPr>
            <a:r>
              <a:rPr lang="en-US"/>
              <a:t>1. Learning rate too low.</a:t>
            </a:r>
            <a:endParaRPr lang="en-US"/>
          </a:p>
          <a:p>
            <a:pPr marL="228600" lvl="0" indent="-228600" algn="l" rtl="0">
              <a:lnSpc>
                <a:spcPct val="90000"/>
              </a:lnSpc>
              <a:spcBef>
                <a:spcPts val="1000"/>
              </a:spcBef>
              <a:spcAft>
                <a:spcPts val="0"/>
              </a:spcAft>
              <a:buClr>
                <a:schemeClr val="dk1"/>
              </a:buClr>
              <a:buSzPts val="2800"/>
              <a:buChar char="•"/>
            </a:pPr>
            <a:r>
              <a:rPr lang="en-US"/>
              <a:t>2. Learning rate too high</a:t>
            </a:r>
            <a:endParaRPr lang="en-US"/>
          </a:p>
          <a:p>
            <a:pPr marL="228600" lvl="0" indent="-228600" algn="l" rtl="0">
              <a:lnSpc>
                <a:spcPct val="90000"/>
              </a:lnSpc>
              <a:spcBef>
                <a:spcPts val="1000"/>
              </a:spcBef>
              <a:spcAft>
                <a:spcPts val="0"/>
              </a:spcAft>
              <a:buClr>
                <a:schemeClr val="dk1"/>
              </a:buClr>
              <a:buSzPts val="2800"/>
              <a:buChar char="•"/>
            </a:pPr>
            <a:r>
              <a:rPr lang="en-US"/>
              <a:t>3. Poor choice of activation function.</a:t>
            </a:r>
            <a:endParaRPr lang="en-US"/>
          </a:p>
          <a:p>
            <a:pPr marL="228600" lvl="0" indent="-228600" algn="l" rtl="0">
              <a:lnSpc>
                <a:spcPct val="90000"/>
              </a:lnSpc>
              <a:spcBef>
                <a:spcPts val="1000"/>
              </a:spcBef>
              <a:spcAft>
                <a:spcPts val="0"/>
              </a:spcAft>
              <a:buClr>
                <a:schemeClr val="dk1"/>
              </a:buClr>
              <a:buSzPts val="2800"/>
              <a:buChar char="•"/>
            </a:pPr>
            <a:r>
              <a:rPr lang="en-US"/>
              <a:t>4. All of the above.</a:t>
            </a:r>
            <a:endParaRPr lang="en-US"/>
          </a:p>
          <a:p>
            <a:pPr marL="228600" lvl="0" indent="-50800" algn="l" rtl="0">
              <a:lnSpc>
                <a:spcPct val="90000"/>
              </a:lnSpc>
              <a:spcBef>
                <a:spcPts val="1000"/>
              </a:spcBef>
              <a:spcAft>
                <a:spcPts val="0"/>
              </a:spcAft>
              <a:buClr>
                <a:schemeClr val="dk1"/>
              </a:buClr>
              <a:buSzPts val="2800"/>
              <a:buNone/>
            </a:pPr>
          </a:p>
          <a:p>
            <a:pPr marL="228600" lvl="0" indent="-50800" algn="l" rtl="0">
              <a:lnSpc>
                <a:spcPct val="90000"/>
              </a:lnSpc>
              <a:spcBef>
                <a:spcPts val="1000"/>
              </a:spcBef>
              <a:spcAft>
                <a:spcPts val="0"/>
              </a:spcAft>
              <a:buClr>
                <a:schemeClr val="dk1"/>
              </a:buClr>
              <a:buSzPts val="2800"/>
              <a:buNone/>
            </a:p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Fundamental difference between stats &amp; ML</a:t>
            </a:r>
            <a:endParaRPr lang="en-US" dirty="0"/>
          </a:p>
        </p:txBody>
      </p:sp>
      <p:sp>
        <p:nvSpPr>
          <p:cNvPr id="3" name="Content Placeholder 2"/>
          <p:cNvSpPr>
            <a:spLocks noGrp="1"/>
          </p:cNvSpPr>
          <p:nvPr>
            <p:ph idx="1"/>
          </p:nvPr>
        </p:nvSpPr>
        <p:spPr/>
        <p:txBody>
          <a:bodyPr/>
          <a:lstStyle/>
          <a:p>
            <a:r>
              <a:rPr lang="en-US" dirty="0">
                <a:solidFill>
                  <a:schemeClr val="tx1"/>
                </a:solidFill>
              </a:rPr>
              <a:t>Machine learning tends to deal with large complex datasets such as dataset of millions of images each containing 1000s of pixels</a:t>
            </a:r>
            <a:endParaRPr lang="en-US" dirty="0">
              <a:solidFill>
                <a:schemeClr val="tx1"/>
              </a:solidFill>
            </a:endParaRPr>
          </a:p>
          <a:p>
            <a:r>
              <a:rPr lang="en-US" dirty="0">
                <a:solidFill>
                  <a:schemeClr val="tx1"/>
                </a:solidFill>
              </a:rPr>
              <a:t>Classical statistical analysis such as Bayesian analysis would be impractical for such datasets </a:t>
            </a:r>
            <a:endParaRPr lang="en-US" dirty="0">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353" name="Shape 353"/>
        <p:cNvGrpSpPr/>
        <p:nvPr/>
      </p:nvGrpSpPr>
      <p:grpSpPr>
        <a:xfrm>
          <a:off x="0" y="0"/>
          <a:ext cx="0" cy="0"/>
          <a:chOff x="0" y="0"/>
          <a:chExt cx="0" cy="0"/>
        </a:xfrm>
      </p:grpSpPr>
      <p:sp>
        <p:nvSpPr>
          <p:cNvPr id="354" name="Google Shape;354;p30"/>
          <p:cNvSpPr txBox="1"/>
          <p:nvPr>
            <p:ph type="title"/>
          </p:nvPr>
        </p:nvSpPr>
        <p:spPr>
          <a:xfrm>
            <a:off x="628650" y="273844"/>
            <a:ext cx="7886700" cy="994172"/>
          </a:xfrm>
          <a:prstGeom prst="rect">
            <a:avLst/>
          </a:prstGeom>
          <a:noFill/>
          <a:ln>
            <a:noFill/>
          </a:ln>
        </p:spPr>
        <p:txBody>
          <a:bodyPr spcFirstLastPara="1" wrap="square" lIns="68568" tIns="34275" rIns="68568" bIns="34275" anchor="ctr" anchorCtr="0">
            <a:normAutofit/>
          </a:bodyPr>
          <a:lstStyle/>
          <a:p>
            <a:pPr marL="0" lvl="0" indent="0" algn="l" rtl="0">
              <a:lnSpc>
                <a:spcPct val="90000"/>
              </a:lnSpc>
              <a:spcBef>
                <a:spcPts val="0"/>
              </a:spcBef>
              <a:spcAft>
                <a:spcPts val="0"/>
              </a:spcAft>
              <a:buClr>
                <a:schemeClr val="dk1"/>
              </a:buClr>
              <a:buSzPts val="4400"/>
              <a:buFont typeface="Calibri" panose="020F0502020204030204"/>
              <a:buNone/>
            </a:pPr>
            <a:r>
              <a:rPr lang="en-US"/>
              <a:t>Model Capacity</a:t>
            </a:r>
            <a:endParaRPr lang="en-US"/>
          </a:p>
        </p:txBody>
      </p:sp>
      <p:sp>
        <p:nvSpPr>
          <p:cNvPr id="355" name="Google Shape;355;p30"/>
          <p:cNvSpPr txBox="1"/>
          <p:nvPr>
            <p:ph type="body" idx="1"/>
          </p:nvPr>
        </p:nvSpPr>
        <p:spPr>
          <a:xfrm>
            <a:off x="628650" y="1369219"/>
            <a:ext cx="7886700" cy="3263504"/>
          </a:xfrm>
          <a:prstGeom prst="rect">
            <a:avLst/>
          </a:prstGeom>
          <a:noFill/>
          <a:ln>
            <a:noFill/>
          </a:ln>
        </p:spPr>
        <p:txBody>
          <a:bodyPr spcFirstLastPara="1" wrap="square" lIns="68568" tIns="34275" rIns="68568" bIns="34275" anchor="t" anchorCtr="0">
            <a:normAutofit/>
          </a:bodyPr>
          <a:lstStyle/>
          <a:p>
            <a:pPr marL="228600" lvl="0" indent="-228600" algn="l" rtl="0">
              <a:lnSpc>
                <a:spcPct val="90000"/>
              </a:lnSpc>
              <a:spcBef>
                <a:spcPts val="0"/>
              </a:spcBef>
              <a:spcAft>
                <a:spcPts val="0"/>
              </a:spcAft>
              <a:buClr>
                <a:schemeClr val="dk1"/>
              </a:buClr>
              <a:buSzPts val="2800"/>
              <a:buChar char="•"/>
            </a:pPr>
            <a:r>
              <a:rPr lang="en-US"/>
              <a:t>Closely related to overfitting and under fitting</a:t>
            </a:r>
            <a:endParaRPr lang="en-US"/>
          </a:p>
          <a:p>
            <a:pPr marL="228600" lvl="0" indent="-228600" algn="l" rtl="0">
              <a:lnSpc>
                <a:spcPct val="90000"/>
              </a:lnSpc>
              <a:spcBef>
                <a:spcPts val="1000"/>
              </a:spcBef>
              <a:spcAft>
                <a:spcPts val="0"/>
              </a:spcAft>
              <a:buClr>
                <a:schemeClr val="dk1"/>
              </a:buClr>
              <a:buSzPts val="2800"/>
              <a:buChar char="•"/>
            </a:pPr>
            <a:r>
              <a:rPr lang="en-US"/>
              <a:t>Validation score is the ultimate measure to check model’s predictive quality</a:t>
            </a:r>
            <a:endParaRPr lang="en-US"/>
          </a:p>
        </p:txBody>
      </p:sp>
      <p:pic>
        <p:nvPicPr>
          <p:cNvPr id="356" name="Google Shape;356;p30"/>
          <p:cNvPicPr preferRelativeResize="0"/>
          <p:nvPr/>
        </p:nvPicPr>
        <p:blipFill rotWithShape="1">
          <a:blip r:embed="rId1"/>
          <a:srcRect/>
          <a:stretch>
            <a:fillRect/>
          </a:stretch>
        </p:blipFill>
        <p:spPr>
          <a:xfrm>
            <a:off x="2249090" y="2162579"/>
            <a:ext cx="4121009" cy="2815821"/>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360" name="Shape 360"/>
        <p:cNvGrpSpPr/>
        <p:nvPr/>
      </p:nvGrpSpPr>
      <p:grpSpPr>
        <a:xfrm>
          <a:off x="0" y="0"/>
          <a:ext cx="0" cy="0"/>
          <a:chOff x="0" y="0"/>
          <a:chExt cx="0" cy="0"/>
        </a:xfrm>
      </p:grpSpPr>
      <p:sp>
        <p:nvSpPr>
          <p:cNvPr id="361" name="Google Shape;361;p31"/>
          <p:cNvSpPr txBox="1"/>
          <p:nvPr>
            <p:ph type="title"/>
          </p:nvPr>
        </p:nvSpPr>
        <p:spPr>
          <a:xfrm>
            <a:off x="628650" y="273844"/>
            <a:ext cx="7886700" cy="994172"/>
          </a:xfrm>
          <a:prstGeom prst="rect">
            <a:avLst/>
          </a:prstGeom>
          <a:noFill/>
          <a:ln>
            <a:noFill/>
          </a:ln>
        </p:spPr>
        <p:txBody>
          <a:bodyPr spcFirstLastPara="1" wrap="square" lIns="68568" tIns="34275" rIns="68568" bIns="34275" anchor="ctr" anchorCtr="0">
            <a:normAutofit/>
          </a:bodyPr>
          <a:lstStyle/>
          <a:p>
            <a:pPr marL="0" lvl="0" indent="0" algn="l" rtl="0">
              <a:lnSpc>
                <a:spcPct val="90000"/>
              </a:lnSpc>
              <a:spcBef>
                <a:spcPts val="0"/>
              </a:spcBef>
              <a:spcAft>
                <a:spcPts val="0"/>
              </a:spcAft>
              <a:buClr>
                <a:schemeClr val="dk1"/>
              </a:buClr>
              <a:buSzPts val="4400"/>
              <a:buFont typeface="Calibri" panose="020F0502020204030204"/>
              <a:buNone/>
            </a:pPr>
            <a:r>
              <a:rPr lang="en-US"/>
              <a:t>Model Capacity-sequential experiments</a:t>
            </a:r>
            <a:endParaRPr lang="en-US"/>
          </a:p>
        </p:txBody>
      </p:sp>
      <p:sp>
        <p:nvSpPr>
          <p:cNvPr id="362" name="Google Shape;362;p31"/>
          <p:cNvSpPr txBox="1"/>
          <p:nvPr>
            <p:ph type="body" idx="1"/>
          </p:nvPr>
        </p:nvSpPr>
        <p:spPr>
          <a:xfrm>
            <a:off x="628650" y="1369219"/>
            <a:ext cx="7886700" cy="3263504"/>
          </a:xfrm>
          <a:prstGeom prst="rect">
            <a:avLst/>
          </a:prstGeom>
          <a:noFill/>
          <a:ln>
            <a:noFill/>
          </a:ln>
        </p:spPr>
        <p:txBody>
          <a:bodyPr spcFirstLastPara="1" wrap="square" lIns="68568" tIns="34275" rIns="68568" bIns="34275" anchor="t" anchorCtr="0">
            <a:normAutofit/>
          </a:bodyPr>
          <a:lstStyle/>
          <a:p>
            <a:pPr marL="228600" lvl="0" indent="-50800" algn="l" rtl="0">
              <a:lnSpc>
                <a:spcPct val="90000"/>
              </a:lnSpc>
              <a:spcBef>
                <a:spcPts val="0"/>
              </a:spcBef>
              <a:spcAft>
                <a:spcPts val="0"/>
              </a:spcAft>
              <a:buClr>
                <a:schemeClr val="dk1"/>
              </a:buClr>
              <a:buSzPts val="2800"/>
              <a:buNone/>
            </a:pPr>
          </a:p>
        </p:txBody>
      </p:sp>
      <p:pic>
        <p:nvPicPr>
          <p:cNvPr id="363" name="Google Shape;363;p31"/>
          <p:cNvPicPr preferRelativeResize="0"/>
          <p:nvPr/>
        </p:nvPicPr>
        <p:blipFill rotWithShape="1">
          <a:blip r:embed="rId1"/>
          <a:srcRect/>
          <a:stretch>
            <a:fillRect/>
          </a:stretch>
        </p:blipFill>
        <p:spPr>
          <a:xfrm>
            <a:off x="1351226" y="1216946"/>
            <a:ext cx="5828507" cy="3415777"/>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367" name="Shape 367"/>
        <p:cNvGrpSpPr/>
        <p:nvPr/>
      </p:nvGrpSpPr>
      <p:grpSpPr>
        <a:xfrm>
          <a:off x="0" y="0"/>
          <a:ext cx="0" cy="0"/>
          <a:chOff x="0" y="0"/>
          <a:chExt cx="0" cy="0"/>
        </a:xfrm>
      </p:grpSpPr>
      <p:sp>
        <p:nvSpPr>
          <p:cNvPr id="368" name="Google Shape;368;p32"/>
          <p:cNvSpPr txBox="1"/>
          <p:nvPr>
            <p:ph type="title"/>
          </p:nvPr>
        </p:nvSpPr>
        <p:spPr>
          <a:xfrm>
            <a:off x="628650" y="273844"/>
            <a:ext cx="7886700" cy="994172"/>
          </a:xfrm>
          <a:prstGeom prst="rect">
            <a:avLst/>
          </a:prstGeom>
          <a:noFill/>
          <a:ln>
            <a:noFill/>
          </a:ln>
        </p:spPr>
        <p:txBody>
          <a:bodyPr spcFirstLastPara="1" wrap="square" lIns="68568" tIns="34275" rIns="68568" bIns="34275" anchor="ctr" anchorCtr="0">
            <a:normAutofit/>
          </a:bodyPr>
          <a:lstStyle/>
          <a:p>
            <a:pPr marL="0" lvl="0" indent="0" algn="l" rtl="0">
              <a:lnSpc>
                <a:spcPct val="90000"/>
              </a:lnSpc>
              <a:spcBef>
                <a:spcPts val="0"/>
              </a:spcBef>
              <a:spcAft>
                <a:spcPts val="0"/>
              </a:spcAft>
              <a:buClr>
                <a:schemeClr val="dk1"/>
              </a:buClr>
              <a:buSzPts val="4400"/>
              <a:buFont typeface="Calibri" panose="020F0502020204030204"/>
              <a:buNone/>
            </a:pPr>
            <a:r>
              <a:rPr lang="en-US" b="1"/>
              <a:t>Experimenting with model structures</a:t>
            </a:r>
            <a:br>
              <a:rPr lang="en-US" b="1"/>
            </a:br>
            <a:endParaRPr lang="en-US" b="1"/>
          </a:p>
        </p:txBody>
      </p:sp>
      <p:sp>
        <p:nvSpPr>
          <p:cNvPr id="369" name="Google Shape;369;p32"/>
          <p:cNvSpPr txBox="1"/>
          <p:nvPr>
            <p:ph type="body" idx="1"/>
          </p:nvPr>
        </p:nvSpPr>
        <p:spPr>
          <a:xfrm>
            <a:off x="628650" y="1369219"/>
            <a:ext cx="7886700" cy="3263504"/>
          </a:xfrm>
          <a:prstGeom prst="rect">
            <a:avLst/>
          </a:prstGeom>
          <a:noFill/>
          <a:ln>
            <a:noFill/>
          </a:ln>
        </p:spPr>
        <p:txBody>
          <a:bodyPr spcFirstLastPara="1" wrap="square" lIns="68568" tIns="34275" rIns="68568" bIns="34275" anchor="t" anchorCtr="0">
            <a:normAutofit/>
          </a:bodyPr>
          <a:lstStyle/>
          <a:p>
            <a:pPr marL="228600" lvl="0" indent="-228600" algn="l" rtl="0">
              <a:lnSpc>
                <a:spcPct val="90000"/>
              </a:lnSpc>
              <a:spcBef>
                <a:spcPts val="0"/>
              </a:spcBef>
              <a:spcAft>
                <a:spcPts val="0"/>
              </a:spcAft>
              <a:buClr>
                <a:schemeClr val="dk1"/>
              </a:buClr>
              <a:buSzPts val="2800"/>
              <a:buChar char="•"/>
            </a:pPr>
            <a:r>
              <a:rPr lang="en-US"/>
              <a:t>You've just run an experiment where you compared two networks that were identical except that the 2nd network had an extra hidden layer. You see that this 2nd network (the deeper network) had better performance. Given that, which of the following would be a good experiment to run next for even better performance?</a:t>
            </a:r>
            <a:endParaRPr lang="en-US"/>
          </a:p>
          <a:p>
            <a:pPr marL="228600" lvl="0" indent="-228600" algn="l" rtl="0">
              <a:lnSpc>
                <a:spcPct val="90000"/>
              </a:lnSpc>
              <a:spcBef>
                <a:spcPts val="1000"/>
              </a:spcBef>
              <a:spcAft>
                <a:spcPts val="0"/>
              </a:spcAft>
              <a:buClr>
                <a:schemeClr val="dk1"/>
              </a:buClr>
              <a:buSzPts val="2800"/>
              <a:buChar char="•"/>
            </a:pPr>
            <a:r>
              <a:rPr lang="en-US"/>
              <a:t>Try a new network with fewer layers than anything you have tried yet.</a:t>
            </a:r>
            <a:endParaRPr lang="en-US"/>
          </a:p>
          <a:p>
            <a:pPr marL="228600" lvl="0" indent="-228600" algn="l" rtl="0">
              <a:lnSpc>
                <a:spcPct val="90000"/>
              </a:lnSpc>
              <a:spcBef>
                <a:spcPts val="1000"/>
              </a:spcBef>
              <a:spcAft>
                <a:spcPts val="0"/>
              </a:spcAft>
              <a:buClr>
                <a:schemeClr val="dk1"/>
              </a:buClr>
              <a:buSzPts val="2800"/>
              <a:buChar char="•"/>
            </a:pPr>
            <a:r>
              <a:rPr lang="en-US"/>
              <a:t>Use more units in each hidden layer.</a:t>
            </a:r>
            <a:endParaRPr lang="en-US"/>
          </a:p>
          <a:p>
            <a:pPr marL="228600" lvl="0" indent="-228600" algn="l" rtl="0">
              <a:lnSpc>
                <a:spcPct val="90000"/>
              </a:lnSpc>
              <a:spcBef>
                <a:spcPts val="1000"/>
              </a:spcBef>
              <a:spcAft>
                <a:spcPts val="0"/>
              </a:spcAft>
              <a:buClr>
                <a:schemeClr val="dk1"/>
              </a:buClr>
              <a:buSzPts val="2800"/>
              <a:buChar char="•"/>
            </a:pPr>
            <a:r>
              <a:rPr lang="en-US"/>
              <a:t>Use fewer units in each hidden layer.</a:t>
            </a:r>
            <a:endParaRPr lang="en-US"/>
          </a:p>
          <a:p>
            <a:pPr marL="228600" lvl="0" indent="-50800" algn="l" rtl="0">
              <a:lnSpc>
                <a:spcPct val="90000"/>
              </a:lnSpc>
              <a:spcBef>
                <a:spcPts val="1000"/>
              </a:spcBef>
              <a:spcAft>
                <a:spcPts val="0"/>
              </a:spcAft>
              <a:buClr>
                <a:schemeClr val="dk1"/>
              </a:buClr>
              <a:buSzPts val="2800"/>
              <a:buNone/>
            </a:p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373" name="Shape 373"/>
        <p:cNvGrpSpPr/>
        <p:nvPr/>
      </p:nvGrpSpPr>
      <p:grpSpPr>
        <a:xfrm>
          <a:off x="0" y="0"/>
          <a:ext cx="0" cy="0"/>
          <a:chOff x="0" y="0"/>
          <a:chExt cx="0" cy="0"/>
        </a:xfrm>
      </p:grpSpPr>
      <p:sp>
        <p:nvSpPr>
          <p:cNvPr id="374" name="Google Shape;374;g25d16287bfe_0_130"/>
          <p:cNvSpPr txBox="1"/>
          <p:nvPr>
            <p:ph type="title"/>
          </p:nvPr>
        </p:nvSpPr>
        <p:spPr>
          <a:xfrm>
            <a:off x="311700" y="445025"/>
            <a:ext cx="8520525" cy="572625"/>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000"/>
              <a:buNone/>
            </a:pPr>
            <a:r>
              <a:rPr lang="en-US"/>
              <a:t>KERAS</a:t>
            </a:r>
            <a:endParaRPr lang="en-US"/>
          </a:p>
        </p:txBody>
      </p:sp>
      <p:sp>
        <p:nvSpPr>
          <p:cNvPr id="375" name="Google Shape;375;g25d16287bfe_0_130"/>
          <p:cNvSpPr txBox="1"/>
          <p:nvPr>
            <p:ph type="body" idx="1"/>
          </p:nvPr>
        </p:nvSpPr>
        <p:spPr>
          <a:xfrm>
            <a:off x="311700" y="1152475"/>
            <a:ext cx="8520525" cy="3416400"/>
          </a:xfrm>
          <a:prstGeom prst="rect">
            <a:avLst/>
          </a:prstGeom>
          <a:noFill/>
          <a:ln>
            <a:noFill/>
          </a:ln>
        </p:spPr>
        <p:txBody>
          <a:bodyPr spcFirstLastPara="1" wrap="square" lIns="91425" tIns="91425" rIns="91425" bIns="91425" anchor="t" anchorCtr="0">
            <a:normAutofit/>
          </a:bodyPr>
          <a:lstStyle/>
          <a:p>
            <a:pPr marL="609600" lvl="0" indent="-304800" algn="l" rtl="0">
              <a:lnSpc>
                <a:spcPct val="115000"/>
              </a:lnSpc>
              <a:spcBef>
                <a:spcPts val="0"/>
              </a:spcBef>
              <a:spcAft>
                <a:spcPts val="0"/>
              </a:spcAft>
              <a:buSzPts val="2400"/>
              <a:buNone/>
            </a:pPr>
          </a:p>
        </p:txBody>
      </p:sp>
      <p:pic>
        <p:nvPicPr>
          <p:cNvPr id="376" name="Google Shape;376;g25d16287bfe_0_130"/>
          <p:cNvPicPr preferRelativeResize="0"/>
          <p:nvPr/>
        </p:nvPicPr>
        <p:blipFill rotWithShape="1">
          <a:blip r:embed="rId1"/>
          <a:srcRect/>
          <a:stretch>
            <a:fillRect/>
          </a:stretch>
        </p:blipFill>
        <p:spPr>
          <a:xfrm>
            <a:off x="515893" y="1069450"/>
            <a:ext cx="8112215" cy="3597692"/>
          </a:xfrm>
          <a:prstGeom prst="rect">
            <a:avLst/>
          </a:prstGeom>
          <a:noFill/>
          <a:ln>
            <a:noFill/>
          </a:ln>
        </p:spPr>
      </p:pic>
      <p:pic>
        <p:nvPicPr>
          <p:cNvPr id="377" name="Google Shape;377;g25d16287bfe_0_130"/>
          <p:cNvPicPr preferRelativeResize="0"/>
          <p:nvPr/>
        </p:nvPicPr>
        <p:blipFill rotWithShape="1">
          <a:blip r:embed="rId2"/>
          <a:srcRect/>
          <a:stretch>
            <a:fillRect/>
          </a:stretch>
        </p:blipFill>
        <p:spPr>
          <a:xfrm>
            <a:off x="455203" y="2868296"/>
            <a:ext cx="4654701" cy="96477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381" name="Shape 381"/>
        <p:cNvGrpSpPr/>
        <p:nvPr/>
      </p:nvGrpSpPr>
      <p:grpSpPr>
        <a:xfrm>
          <a:off x="0" y="0"/>
          <a:ext cx="0" cy="0"/>
          <a:chOff x="0" y="0"/>
          <a:chExt cx="0" cy="0"/>
        </a:xfrm>
      </p:grpSpPr>
      <p:sp>
        <p:nvSpPr>
          <p:cNvPr id="382" name="Google Shape;382;g25d16287bfe_0_142"/>
          <p:cNvSpPr txBox="1"/>
          <p:nvPr>
            <p:ph type="title"/>
          </p:nvPr>
        </p:nvSpPr>
        <p:spPr>
          <a:xfrm>
            <a:off x="311700" y="445025"/>
            <a:ext cx="8520525" cy="572625"/>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000"/>
              <a:buNone/>
            </a:pPr>
            <a:r>
              <a:rPr lang="en-US"/>
              <a:t>Intro to Keras</a:t>
            </a:r>
            <a:endParaRPr lang="en-US"/>
          </a:p>
        </p:txBody>
      </p:sp>
      <p:sp>
        <p:nvSpPr>
          <p:cNvPr id="383" name="Google Shape;383;g25d16287bfe_0_142"/>
          <p:cNvSpPr txBox="1"/>
          <p:nvPr>
            <p:ph type="body" idx="1"/>
          </p:nvPr>
        </p:nvSpPr>
        <p:spPr>
          <a:xfrm>
            <a:off x="311700" y="1152475"/>
            <a:ext cx="8520525" cy="3416400"/>
          </a:xfrm>
          <a:prstGeom prst="rect">
            <a:avLst/>
          </a:prstGeom>
          <a:noFill/>
          <a:ln>
            <a:noFill/>
          </a:ln>
        </p:spPr>
        <p:txBody>
          <a:bodyPr spcFirstLastPara="1" wrap="square" lIns="91425" tIns="91425" rIns="91425" bIns="91425" anchor="t" anchorCtr="0">
            <a:normAutofit/>
          </a:bodyPr>
          <a:lstStyle/>
          <a:p>
            <a:pPr marL="609600" lvl="0" indent="-457200" algn="l" rtl="0">
              <a:lnSpc>
                <a:spcPct val="115000"/>
              </a:lnSpc>
              <a:spcBef>
                <a:spcPts val="0"/>
              </a:spcBef>
              <a:spcAft>
                <a:spcPts val="0"/>
              </a:spcAft>
              <a:buSzPts val="2400"/>
              <a:buChar char="●"/>
            </a:pPr>
            <a:r>
              <a:rPr lang="en-US"/>
              <a:t>Keras is a model-level library, providing high-level building blocks for developing deep learning models. It does not handle itself low-level operations such as tensor manipulation and differentiation. Instead, it relies on a specialized, well-optimized tensor library to do so, serving as the "backend engine" of Keras.</a:t>
            </a:r>
            <a:endParaRPr lang="en-US"/>
          </a:p>
          <a:p>
            <a:pPr marL="609600" lvl="0" indent="-457200" algn="l" rtl="0">
              <a:lnSpc>
                <a:spcPct val="115000"/>
              </a:lnSpc>
              <a:spcBef>
                <a:spcPts val="0"/>
              </a:spcBef>
              <a:spcAft>
                <a:spcPts val="0"/>
              </a:spcAft>
              <a:buSzPts val="2400"/>
              <a:buChar char="●"/>
            </a:pPr>
            <a:r>
              <a:rPr lang="en-US"/>
              <a:t>Via TensorFlow (or Theano, or CNTK), Keras is able to run on both CPU and GPU seamlessly. When running on CPU, TensorFlow is itself wrapping a low-level library for tensor operations called Eigen. On GPU, TensorFlow wraps a library of well-optimized deep learning operations called cuDNN, developed by NVIDIA.</a:t>
            </a: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83">
                                            <p:txEl>
                                              <p:pRg st="1" end="1"/>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387" name="Shape 387"/>
        <p:cNvGrpSpPr/>
        <p:nvPr/>
      </p:nvGrpSpPr>
      <p:grpSpPr>
        <a:xfrm>
          <a:off x="0" y="0"/>
          <a:ext cx="0" cy="0"/>
          <a:chOff x="0" y="0"/>
          <a:chExt cx="0" cy="0"/>
        </a:xfrm>
      </p:grpSpPr>
      <p:sp>
        <p:nvSpPr>
          <p:cNvPr id="388" name="Google Shape;388;g25d16287bfe_0_147"/>
          <p:cNvSpPr txBox="1"/>
          <p:nvPr>
            <p:ph type="title"/>
          </p:nvPr>
        </p:nvSpPr>
        <p:spPr>
          <a:xfrm>
            <a:off x="311700" y="445025"/>
            <a:ext cx="8520525" cy="572625"/>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000"/>
              <a:buNone/>
            </a:pPr>
            <a:r>
              <a:rPr lang="en-US"/>
              <a:t>Intro to keras</a:t>
            </a:r>
            <a:endParaRPr lang="en-US"/>
          </a:p>
        </p:txBody>
      </p:sp>
      <p:sp>
        <p:nvSpPr>
          <p:cNvPr id="389" name="Google Shape;389;g25d16287bfe_0_147"/>
          <p:cNvSpPr txBox="1"/>
          <p:nvPr>
            <p:ph type="body" idx="1"/>
          </p:nvPr>
        </p:nvSpPr>
        <p:spPr>
          <a:xfrm>
            <a:off x="311700" y="1152475"/>
            <a:ext cx="8520525" cy="3416400"/>
          </a:xfrm>
          <a:prstGeom prst="rect">
            <a:avLst/>
          </a:prstGeom>
          <a:noFill/>
          <a:ln>
            <a:noFill/>
          </a:ln>
        </p:spPr>
        <p:txBody>
          <a:bodyPr spcFirstLastPara="1" wrap="square" lIns="91425" tIns="91425" rIns="91425" bIns="91425" anchor="t" anchorCtr="0">
            <a:normAutofit/>
          </a:bodyPr>
          <a:lstStyle/>
          <a:p>
            <a:pPr marL="609600" lvl="0" indent="-304800" algn="l" rtl="0">
              <a:lnSpc>
                <a:spcPct val="115000"/>
              </a:lnSpc>
              <a:spcBef>
                <a:spcPts val="0"/>
              </a:spcBef>
              <a:spcAft>
                <a:spcPts val="0"/>
              </a:spcAft>
              <a:buSzPts val="2400"/>
              <a:buNone/>
            </a:pPr>
          </a:p>
        </p:txBody>
      </p:sp>
      <p:pic>
        <p:nvPicPr>
          <p:cNvPr id="390" name="Google Shape;390;g25d16287bfe_0_147"/>
          <p:cNvPicPr preferRelativeResize="0"/>
          <p:nvPr/>
        </p:nvPicPr>
        <p:blipFill rotWithShape="1">
          <a:blip r:embed="rId1"/>
          <a:srcRect/>
          <a:stretch>
            <a:fillRect/>
          </a:stretch>
        </p:blipFill>
        <p:spPr>
          <a:xfrm>
            <a:off x="1455124" y="1454614"/>
            <a:ext cx="6233754" cy="3092714"/>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394" name="Shape 394"/>
        <p:cNvGrpSpPr/>
        <p:nvPr/>
      </p:nvGrpSpPr>
      <p:grpSpPr>
        <a:xfrm>
          <a:off x="0" y="0"/>
          <a:ext cx="0" cy="0"/>
          <a:chOff x="0" y="0"/>
          <a:chExt cx="0" cy="0"/>
        </a:xfrm>
      </p:grpSpPr>
      <p:pic>
        <p:nvPicPr>
          <p:cNvPr id="395" name="Google Shape;395;g25d16287bfe_0_153"/>
          <p:cNvPicPr preferRelativeResize="0"/>
          <p:nvPr/>
        </p:nvPicPr>
        <p:blipFill rotWithShape="1">
          <a:blip r:embed="rId1"/>
          <a:srcRect t="6020" b="-6019"/>
          <a:stretch>
            <a:fillRect/>
          </a:stretch>
        </p:blipFill>
        <p:spPr>
          <a:xfrm>
            <a:off x="85025" y="151842"/>
            <a:ext cx="9144000" cy="4471416"/>
          </a:xfrm>
          <a:prstGeom prst="rect">
            <a:avLst/>
          </a:prstGeom>
          <a:noFill/>
          <a:ln>
            <a:noFill/>
          </a:ln>
        </p:spPr>
      </p:pic>
      <p:sp>
        <p:nvSpPr>
          <p:cNvPr id="396" name="Google Shape;396;g25d16287bfe_0_153"/>
          <p:cNvSpPr txBox="1"/>
          <p:nvPr>
            <p:ph type="title"/>
          </p:nvPr>
        </p:nvSpPr>
        <p:spPr>
          <a:xfrm>
            <a:off x="5228475" y="388350"/>
            <a:ext cx="3561300" cy="572625"/>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a:t>COMPUTER VISION</a:t>
            </a:r>
            <a:endParaRPr lang="en-US"/>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400" name="Shape 400"/>
        <p:cNvGrpSpPr/>
        <p:nvPr/>
      </p:nvGrpSpPr>
      <p:grpSpPr>
        <a:xfrm>
          <a:off x="0" y="0"/>
          <a:ext cx="0" cy="0"/>
          <a:chOff x="0" y="0"/>
          <a:chExt cx="0" cy="0"/>
        </a:xfrm>
      </p:grpSpPr>
      <p:sp>
        <p:nvSpPr>
          <p:cNvPr id="401" name="Google Shape;401;g25d16287bfe_0_158"/>
          <p:cNvSpPr txBox="1"/>
          <p:nvPr>
            <p:ph type="title"/>
          </p:nvPr>
        </p:nvSpPr>
        <p:spPr>
          <a:xfrm>
            <a:off x="311700" y="445025"/>
            <a:ext cx="8520525" cy="572625"/>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000"/>
              <a:buNone/>
            </a:pPr>
            <a:r>
              <a:rPr lang="en-US"/>
              <a:t>Reshaping- Image classification</a:t>
            </a:r>
            <a:endParaRPr lang="en-US"/>
          </a:p>
        </p:txBody>
      </p:sp>
      <p:sp>
        <p:nvSpPr>
          <p:cNvPr id="402" name="Google Shape;402;g25d16287bfe_0_158"/>
          <p:cNvSpPr txBox="1"/>
          <p:nvPr>
            <p:ph type="body" idx="1"/>
          </p:nvPr>
        </p:nvSpPr>
        <p:spPr>
          <a:xfrm>
            <a:off x="311700" y="1152475"/>
            <a:ext cx="8520525" cy="3416400"/>
          </a:xfrm>
          <a:prstGeom prst="rect">
            <a:avLst/>
          </a:prstGeom>
          <a:noFill/>
          <a:ln>
            <a:noFill/>
          </a:ln>
        </p:spPr>
        <p:txBody>
          <a:bodyPr spcFirstLastPara="1" wrap="square" lIns="91425" tIns="91425" rIns="91425" bIns="91425" anchor="t" anchorCtr="0">
            <a:normAutofit/>
          </a:bodyPr>
          <a:lstStyle/>
          <a:p>
            <a:pPr marL="609600" lvl="0" indent="-304800" algn="l" rtl="0">
              <a:lnSpc>
                <a:spcPct val="115000"/>
              </a:lnSpc>
              <a:spcBef>
                <a:spcPts val="0"/>
              </a:spcBef>
              <a:spcAft>
                <a:spcPts val="0"/>
              </a:spcAft>
              <a:buSzPts val="2400"/>
              <a:buNone/>
            </a:pPr>
          </a:p>
        </p:txBody>
      </p:sp>
      <p:pic>
        <p:nvPicPr>
          <p:cNvPr id="403" name="Google Shape;403;g25d16287bfe_0_158"/>
          <p:cNvPicPr preferRelativeResize="0"/>
          <p:nvPr/>
        </p:nvPicPr>
        <p:blipFill rotWithShape="1">
          <a:blip r:embed="rId1"/>
          <a:srcRect/>
          <a:stretch>
            <a:fillRect/>
          </a:stretch>
        </p:blipFill>
        <p:spPr>
          <a:xfrm>
            <a:off x="772584" y="1436952"/>
            <a:ext cx="7270750" cy="3368931"/>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407" name="Shape 407"/>
        <p:cNvGrpSpPr/>
        <p:nvPr/>
      </p:nvGrpSpPr>
      <p:grpSpPr>
        <a:xfrm>
          <a:off x="0" y="0"/>
          <a:ext cx="0" cy="0"/>
          <a:chOff x="0" y="0"/>
          <a:chExt cx="0" cy="0"/>
        </a:xfrm>
      </p:grpSpPr>
      <p:sp>
        <p:nvSpPr>
          <p:cNvPr id="408" name="Google Shape;408;g25d16287bfe_0_260"/>
          <p:cNvSpPr txBox="1"/>
          <p:nvPr>
            <p:ph type="title"/>
          </p:nvPr>
        </p:nvSpPr>
        <p:spPr>
          <a:xfrm>
            <a:off x="311700" y="445025"/>
            <a:ext cx="8520525" cy="572625"/>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a:t>4- steps of a Computer Vision Task</a:t>
            </a:r>
            <a:endParaRPr lang="en-US"/>
          </a:p>
        </p:txBody>
      </p:sp>
      <p:sp>
        <p:nvSpPr>
          <p:cNvPr id="409" name="Google Shape;409;g25d16287bfe_0_260"/>
          <p:cNvSpPr txBox="1"/>
          <p:nvPr>
            <p:ph type="body" idx="1"/>
          </p:nvPr>
        </p:nvSpPr>
        <p:spPr>
          <a:xfrm>
            <a:off x="311700" y="1152475"/>
            <a:ext cx="8520525" cy="3416400"/>
          </a:xfrm>
          <a:prstGeom prst="rect">
            <a:avLst/>
          </a:prstGeom>
        </p:spPr>
        <p:txBody>
          <a:bodyPr spcFirstLastPara="1" wrap="square" lIns="91425" tIns="91425" rIns="91425" bIns="91425" anchor="t" anchorCtr="0">
            <a:normAutofit/>
          </a:bodyPr>
          <a:lstStyle/>
          <a:p>
            <a:pPr marL="457200" lvl="0" indent="-381000" algn="l" rtl="0">
              <a:spcBef>
                <a:spcPts val="0"/>
              </a:spcBef>
              <a:spcAft>
                <a:spcPts val="0"/>
              </a:spcAft>
              <a:buSzPts val="2400"/>
              <a:buAutoNum type="arabicPeriod"/>
            </a:pPr>
            <a:r>
              <a:rPr lang="en-US"/>
              <a:t>Convolution Step</a:t>
            </a:r>
            <a:endParaRPr lang="en-US"/>
          </a:p>
          <a:p>
            <a:pPr marL="457200" lvl="0" indent="-381000" algn="l" rtl="0">
              <a:spcBef>
                <a:spcPts val="0"/>
              </a:spcBef>
              <a:spcAft>
                <a:spcPts val="0"/>
              </a:spcAft>
              <a:buSzPts val="2400"/>
              <a:buAutoNum type="arabicPeriod"/>
            </a:pPr>
            <a:r>
              <a:rPr lang="en-US"/>
              <a:t>Max Pooling Step</a:t>
            </a:r>
            <a:endParaRPr lang="en-US"/>
          </a:p>
          <a:p>
            <a:pPr marL="457200" lvl="0" indent="-381000" algn="l" rtl="0">
              <a:spcBef>
                <a:spcPts val="0"/>
              </a:spcBef>
              <a:spcAft>
                <a:spcPts val="0"/>
              </a:spcAft>
              <a:buSzPts val="2400"/>
              <a:buAutoNum type="arabicPeriod"/>
            </a:pPr>
            <a:r>
              <a:rPr lang="en-US"/>
              <a:t>Flattening Step</a:t>
            </a:r>
            <a:endParaRPr lang="en-US"/>
          </a:p>
          <a:p>
            <a:pPr marL="457200" lvl="0" indent="-381000" algn="l" rtl="0">
              <a:spcBef>
                <a:spcPts val="0"/>
              </a:spcBef>
              <a:spcAft>
                <a:spcPts val="0"/>
              </a:spcAft>
              <a:buSzPts val="2400"/>
              <a:buAutoNum type="arabicPeriod"/>
            </a:pPr>
            <a:r>
              <a:rPr lang="en-US"/>
              <a:t>Fully Connected Step</a:t>
            </a:r>
            <a:endParaRPr lang="en-US"/>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413" name="Shape 413"/>
        <p:cNvGrpSpPr/>
        <p:nvPr/>
      </p:nvGrpSpPr>
      <p:grpSpPr>
        <a:xfrm>
          <a:off x="0" y="0"/>
          <a:ext cx="0" cy="0"/>
          <a:chOff x="0" y="0"/>
          <a:chExt cx="0" cy="0"/>
        </a:xfrm>
      </p:grpSpPr>
      <p:sp>
        <p:nvSpPr>
          <p:cNvPr id="414" name="Google Shape;414;g25d16287bfe_0_266"/>
          <p:cNvSpPr txBox="1"/>
          <p:nvPr>
            <p:ph type="title"/>
          </p:nvPr>
        </p:nvSpPr>
        <p:spPr>
          <a:xfrm>
            <a:off x="311700" y="445025"/>
            <a:ext cx="8520525" cy="572625"/>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p>
        </p:txBody>
      </p:sp>
      <p:sp>
        <p:nvSpPr>
          <p:cNvPr id="415" name="Google Shape;415;g25d16287bfe_0_266"/>
          <p:cNvSpPr txBox="1"/>
          <p:nvPr>
            <p:ph type="body" idx="1"/>
          </p:nvPr>
        </p:nvSpPr>
        <p:spPr>
          <a:xfrm>
            <a:off x="311700" y="1152475"/>
            <a:ext cx="8520525"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p>
        </p:txBody>
      </p:sp>
      <p:pic>
        <p:nvPicPr>
          <p:cNvPr id="416" name="Google Shape;416;g25d16287bfe_0_266"/>
          <p:cNvPicPr preferRelativeResize="0"/>
          <p:nvPr/>
        </p:nvPicPr>
        <p:blipFill>
          <a:blip r:embed="rId1"/>
          <a:stretch>
            <a:fillRect/>
          </a:stretch>
        </p:blipFill>
        <p:spPr>
          <a:xfrm>
            <a:off x="0" y="0"/>
            <a:ext cx="9031988" cy="5080500"/>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28231</Words>
  <Application>WPS Presentation</Application>
  <PresentationFormat/>
  <Paragraphs>789</Paragraphs>
  <Slides>109</Slides>
  <Notes>0</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109</vt:i4>
      </vt:variant>
    </vt:vector>
  </HeadingPairs>
  <TitlesOfParts>
    <vt:vector size="121" baseType="lpstr">
      <vt:lpstr>Arial</vt:lpstr>
      <vt:lpstr>SimSun</vt:lpstr>
      <vt:lpstr>Wingdings</vt:lpstr>
      <vt:lpstr>Arial</vt:lpstr>
      <vt:lpstr>Microsoft YaHei</vt:lpstr>
      <vt:lpstr>Arial Unicode MS</vt:lpstr>
      <vt:lpstr>Noto Sans Symbols</vt:lpstr>
      <vt:lpstr>Segoe Print</vt:lpstr>
      <vt:lpstr>Verdana</vt:lpstr>
      <vt:lpstr>Courier New</vt:lpstr>
      <vt:lpstr>Calibri</vt:lpstr>
      <vt:lpstr>Simple Light</vt:lpstr>
      <vt:lpstr>ML OPs</vt:lpstr>
      <vt:lpstr>Contents ML OPs </vt:lpstr>
      <vt:lpstr>Intro to ML </vt:lpstr>
      <vt:lpstr>What are AI, ML and DS?</vt:lpstr>
      <vt:lpstr>What is ML ?</vt:lpstr>
      <vt:lpstr>Traditional programming vs ML</vt:lpstr>
      <vt:lpstr>How does ML model look like in practice ?</vt:lpstr>
      <vt:lpstr>What is ML?</vt:lpstr>
      <vt:lpstr>Fundamental difference between stats &amp; ML</vt:lpstr>
      <vt:lpstr>Pop quiz</vt:lpstr>
      <vt:lpstr>THE ML DIAGRAM</vt:lpstr>
      <vt:lpstr>ML concepts </vt:lpstr>
      <vt:lpstr>Goal of Supervised Learning</vt:lpstr>
      <vt:lpstr>Supervised Learning in python </vt:lpstr>
      <vt:lpstr>Pop quiz</vt:lpstr>
      <vt:lpstr>Data Scientist Toolkit</vt:lpstr>
      <vt:lpstr>Model evaluation</vt:lpstr>
      <vt:lpstr>Model evaluation </vt:lpstr>
      <vt:lpstr>ML Life cycle Steps</vt:lpstr>
      <vt:lpstr>Pop Quiz : Classify as Design, Development, Deployment </vt:lpstr>
      <vt:lpstr>Evaluation Metrics for Classification- Confusion Matrix  </vt:lpstr>
      <vt:lpstr>Pop Quiz</vt:lpstr>
      <vt:lpstr>Algorithms for Classification</vt:lpstr>
      <vt:lpstr>KNN</vt:lpstr>
      <vt:lpstr>K- Nearest Neighbors</vt:lpstr>
      <vt:lpstr>KNN Advantages and Disadvantages</vt:lpstr>
      <vt:lpstr>KNN Uses</vt:lpstr>
      <vt:lpstr>Random Forest</vt:lpstr>
      <vt:lpstr>PROS of Random Forest</vt:lpstr>
      <vt:lpstr>Hyperparameters for Random Forest</vt:lpstr>
      <vt:lpstr>SVM</vt:lpstr>
      <vt:lpstr>SVM</vt:lpstr>
      <vt:lpstr>Hyper Parameters ofSVM </vt:lpstr>
      <vt:lpstr>Pros and Cons of SVM</vt:lpstr>
      <vt:lpstr>Use Cases of SVM</vt:lpstr>
      <vt:lpstr>Prerequisites for ML project </vt:lpstr>
      <vt:lpstr>Intro to MLOPs</vt:lpstr>
      <vt:lpstr>What is ML OPs?</vt:lpstr>
      <vt:lpstr>ML OPS Phases</vt:lpstr>
      <vt:lpstr>ML OPS LIfe Cycle *</vt:lpstr>
      <vt:lpstr>Virtual Environments </vt:lpstr>
      <vt:lpstr>Intro to Git and Github * ( * https://www.w3schools.com/git/default.asp?remote=github) </vt:lpstr>
      <vt:lpstr>Getting Started with Git and Github</vt:lpstr>
      <vt:lpstr>Getting Started with Git and Github</vt:lpstr>
      <vt:lpstr>Getting Started with Git and Github</vt:lpstr>
      <vt:lpstr>Getting Started with Git and Github</vt:lpstr>
      <vt:lpstr>What is Streamlit ?</vt:lpstr>
      <vt:lpstr>Why Streamlit </vt:lpstr>
      <vt:lpstr>Installing Streamlit</vt:lpstr>
      <vt:lpstr>Streamlit Plotting Demo</vt:lpstr>
      <vt:lpstr>Code for clt.py </vt:lpstr>
      <vt:lpstr>Streamlit Plotting Demo</vt:lpstr>
      <vt:lpstr>Code for pushing clt.py to github </vt:lpstr>
      <vt:lpstr>Streamlit Sharing</vt:lpstr>
      <vt:lpstr>Code for ML Demo in Streamlit</vt:lpstr>
      <vt:lpstr>Hands on Deployment </vt:lpstr>
      <vt:lpstr>Reference Books</vt:lpstr>
      <vt:lpstr>Deep Learning Introduction</vt:lpstr>
      <vt:lpstr>Intro to Deep Learning </vt:lpstr>
      <vt:lpstr>Contents</vt:lpstr>
      <vt:lpstr>Deep Learning</vt:lpstr>
      <vt:lpstr>A typical Neural network</vt:lpstr>
      <vt:lpstr>Forward propogation</vt:lpstr>
      <vt:lpstr>Coding the Forward Neural Network: Calculate the output </vt:lpstr>
      <vt:lpstr>Activation Functions</vt:lpstr>
      <vt:lpstr>Applying tanh activation functions </vt:lpstr>
      <vt:lpstr>Industry preferred Activation Functions </vt:lpstr>
      <vt:lpstr>The relu</vt:lpstr>
      <vt:lpstr>Deeper Networks </vt:lpstr>
      <vt:lpstr>Deeper Networks</vt:lpstr>
      <vt:lpstr>Which Neural Network can capture interactions better</vt:lpstr>
      <vt:lpstr>A look at Sigmoid Function</vt:lpstr>
      <vt:lpstr>Deeper Networks</vt:lpstr>
      <vt:lpstr>What is a forward pass?</vt:lpstr>
      <vt:lpstr>Forward propagation in a deeper network </vt:lpstr>
      <vt:lpstr>Representations are learned </vt:lpstr>
      <vt:lpstr>Representation levels</vt:lpstr>
      <vt:lpstr>What is a backward pass?</vt:lpstr>
      <vt:lpstr>Optimizing the Neural Network</vt:lpstr>
      <vt:lpstr>Optimizing neural networks</vt:lpstr>
      <vt:lpstr>Calculating model errors</vt:lpstr>
      <vt:lpstr>Optimizing neural networks </vt:lpstr>
      <vt:lpstr>GRADIENT DESCENT</vt:lpstr>
      <vt:lpstr>Gradient Descent optimization using a single weight </vt:lpstr>
      <vt:lpstr>Gradient Descent </vt:lpstr>
      <vt:lpstr>Back Propogation </vt:lpstr>
      <vt:lpstr>A round of backpropagation </vt:lpstr>
      <vt:lpstr>Model Optimization</vt:lpstr>
      <vt:lpstr>Diagnosing optimization problems  </vt:lpstr>
      <vt:lpstr>Model Capacity</vt:lpstr>
      <vt:lpstr>Model Capacity-sequential experiments</vt:lpstr>
      <vt:lpstr>Experimenting with model structures </vt:lpstr>
      <vt:lpstr>KERAS</vt:lpstr>
      <vt:lpstr>Intro to Keras</vt:lpstr>
      <vt:lpstr>Intro to keras</vt:lpstr>
      <vt:lpstr>COMPUTER VISION</vt:lpstr>
      <vt:lpstr>Reshaping- Image classification</vt:lpstr>
      <vt:lpstr>4- steps of a Computer Vision Task</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TRAINING A CAT-DOG CLASSIFIER </vt:lpstr>
      <vt:lpstr>Training a Dog Cat Classifier</vt:lpstr>
      <vt:lpstr>Steps for training a dog cat classifier using a CNN </vt:lpstr>
      <vt:lpstr>References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ML OPs</dc:title>
  <dc:creator/>
  <cp:lastModifiedBy>DavidPratap</cp:lastModifiedBy>
  <cp:revision>3</cp:revision>
  <dcterms:created xsi:type="dcterms:W3CDTF">2023-10-28T03:34:00Z</dcterms:created>
  <dcterms:modified xsi:type="dcterms:W3CDTF">2023-10-29T17:47:20Z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156065CB88864F6BA4E8629B9C509843_12</vt:lpwstr>
  </property>
  <property fmtid="{D5CDD505-2E9C-101B-9397-08002B2CF9AE}" pid="3" name="KSOProductBuildVer">
    <vt:lpwstr>1033-12.2.0.13266</vt:lpwstr>
  </property>
</Properties>
</file>